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57" r:id="rId2"/>
    <p:sldId id="358" r:id="rId3"/>
    <p:sldId id="359" r:id="rId4"/>
    <p:sldId id="377" r:id="rId5"/>
    <p:sldId id="378" r:id="rId6"/>
    <p:sldId id="379" r:id="rId7"/>
    <p:sldId id="368" r:id="rId8"/>
    <p:sldId id="381" r:id="rId9"/>
    <p:sldId id="382" r:id="rId10"/>
    <p:sldId id="383" r:id="rId11"/>
    <p:sldId id="362" r:id="rId12"/>
    <p:sldId id="370" r:id="rId13"/>
    <p:sldId id="371" r:id="rId14"/>
    <p:sldId id="372" r:id="rId15"/>
    <p:sldId id="363" r:id="rId16"/>
    <p:sldId id="365" r:id="rId17"/>
    <p:sldId id="366" r:id="rId18"/>
    <p:sldId id="367" r:id="rId19"/>
    <p:sldId id="369" r:id="rId20"/>
    <p:sldId id="361" r:id="rId21"/>
    <p:sldId id="376" r:id="rId22"/>
    <p:sldId id="380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387A67-E70D-4CBD-8F24-B5B9510E3BE8}">
          <p14:sldIdLst>
            <p14:sldId id="357"/>
            <p14:sldId id="358"/>
            <p14:sldId id="359"/>
            <p14:sldId id="377"/>
            <p14:sldId id="378"/>
            <p14:sldId id="379"/>
            <p14:sldId id="368"/>
            <p14:sldId id="381"/>
            <p14:sldId id="382"/>
            <p14:sldId id="383"/>
            <p14:sldId id="362"/>
            <p14:sldId id="370"/>
            <p14:sldId id="371"/>
            <p14:sldId id="372"/>
            <p14:sldId id="363"/>
            <p14:sldId id="365"/>
            <p14:sldId id="366"/>
            <p14:sldId id="367"/>
            <p14:sldId id="369"/>
            <p14:sldId id="361"/>
            <p14:sldId id="376"/>
            <p14:sldId id="380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072"/>
    <a:srgbClr val="FFCCCC"/>
    <a:srgbClr val="33CCCC"/>
    <a:srgbClr val="33CCFF"/>
    <a:srgbClr val="FFCCFF"/>
    <a:srgbClr val="ED7D31"/>
    <a:srgbClr val="D6BCF2"/>
    <a:srgbClr val="BAC8F4"/>
    <a:srgbClr val="DFD4CF"/>
    <a:srgbClr val="DAE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3931" autoAdjust="0"/>
  </p:normalViewPr>
  <p:slideViewPr>
    <p:cSldViewPr snapToGrid="0" showGuides="1">
      <p:cViewPr varScale="1">
        <p:scale>
          <a:sx n="68" d="100"/>
          <a:sy n="68" d="100"/>
        </p:scale>
        <p:origin x="608" y="60"/>
      </p:cViewPr>
      <p:guideLst/>
    </p:cSldViewPr>
  </p:slideViewPr>
  <p:outlineViewPr>
    <p:cViewPr>
      <p:scale>
        <a:sx n="33" d="100"/>
        <a:sy n="33" d="100"/>
      </p:scale>
      <p:origin x="0" y="-428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6398"/>
    </p:cViewPr>
  </p:sorterViewPr>
  <p:notesViewPr>
    <p:cSldViewPr snapToGrid="0">
      <p:cViewPr varScale="1">
        <p:scale>
          <a:sx n="81" d="100"/>
          <a:sy n="81" d="100"/>
        </p:scale>
        <p:origin x="3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32003-DE24-7F4E-AF69-76C7C09D4CE4}" type="datetimeFigureOut">
              <a:rPr lang="en-US" smtClean="0"/>
              <a:t>26/4/2018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FA29D-B853-0E44-A83C-7BCB32D0C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46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F0CF8-BB1C-4942-BD42-0D76AE4215DF}" type="datetimeFigureOut">
              <a:rPr lang="en-US" smtClean="0"/>
              <a:t>26/4/2018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60FEB-0C1E-4D0B-B8A5-9776D636E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91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4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6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69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5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85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72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54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58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6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52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08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65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6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6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34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4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26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48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88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2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99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5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15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02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148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69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926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00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4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15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4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60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40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7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60FEB-0C1E-4D0B-B8A5-9776D636EF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572283"/>
            <a:ext cx="10959295" cy="429204"/>
          </a:xfrm>
        </p:spPr>
        <p:txBody>
          <a:bodyPr lIns="0" tIns="0" anchor="t" anchorCtr="0">
            <a:noAutofit/>
          </a:bodyPr>
          <a:lstStyle>
            <a:lvl1pPr>
              <a:defRPr sz="2800" b="1">
                <a:solidFill>
                  <a:schemeClr val="accent1"/>
                </a:solidFill>
                <a:latin typeface="Gotham Rounded Bold" pitchFamily="50" charset="0"/>
                <a:ea typeface="Gotham Rounded Bold" pitchFamily="50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293155"/>
            <a:ext cx="10959295" cy="4786472"/>
          </a:xfrm>
        </p:spPr>
        <p:txBody>
          <a:bodyPr lIns="0" tIns="0">
            <a:normAutofit/>
          </a:bodyPr>
          <a:lstStyle>
            <a:lvl1pPr>
              <a:defRPr sz="1500">
                <a:solidFill>
                  <a:schemeClr val="accent3"/>
                </a:solidFill>
                <a:latin typeface="Gotham Rounded Book" pitchFamily="50" charset="0"/>
                <a:ea typeface="Gotham Rounded Book" pitchFamily="50" charset="0"/>
                <a:cs typeface="Arial" charset="0"/>
              </a:defRPr>
            </a:lvl1pPr>
            <a:lvl2pPr>
              <a:defRPr sz="1500">
                <a:solidFill>
                  <a:schemeClr val="accent3"/>
                </a:solidFill>
                <a:latin typeface="Gotham Rounded Book" pitchFamily="50" charset="0"/>
                <a:ea typeface="Gotham Rounded Book" pitchFamily="50" charset="0"/>
                <a:cs typeface="Arial" charset="0"/>
              </a:defRPr>
            </a:lvl2pPr>
            <a:lvl3pPr>
              <a:defRPr sz="1500">
                <a:solidFill>
                  <a:schemeClr val="accent3"/>
                </a:solidFill>
                <a:latin typeface="Gotham Rounded Book" pitchFamily="50" charset="0"/>
                <a:ea typeface="Gotham Rounded Book" pitchFamily="50" charset="0"/>
                <a:cs typeface="Arial" charset="0"/>
              </a:defRPr>
            </a:lvl3pPr>
            <a:lvl4pPr>
              <a:defRPr sz="1500">
                <a:solidFill>
                  <a:schemeClr val="accent3"/>
                </a:solidFill>
                <a:latin typeface="Gotham Rounded Book" pitchFamily="50" charset="0"/>
                <a:ea typeface="Gotham Rounded Book" pitchFamily="50" charset="0"/>
                <a:cs typeface="Arial" charset="0"/>
              </a:defRPr>
            </a:lvl4pPr>
            <a:lvl5pPr>
              <a:defRPr sz="1500">
                <a:solidFill>
                  <a:schemeClr val="accent3"/>
                </a:solidFill>
                <a:latin typeface="Gotham Rounded Book" pitchFamily="50" charset="0"/>
                <a:ea typeface="Gotham Rounded Book" pitchFamily="50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25" y="6185774"/>
            <a:ext cx="1435782" cy="450769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19125" y="1134533"/>
            <a:ext cx="1095929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4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593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w/out li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572283"/>
            <a:ext cx="10959295" cy="429204"/>
          </a:xfrm>
        </p:spPr>
        <p:txBody>
          <a:bodyPr lIns="0" tIns="0" anchor="t" anchorCtr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293155"/>
            <a:ext cx="10959295" cy="4786472"/>
          </a:xfrm>
        </p:spPr>
        <p:txBody>
          <a:bodyPr lIns="0" tIns="0">
            <a:normAutofit/>
          </a:bodyPr>
          <a:lstStyle>
            <a:lvl1pPr>
              <a:defRPr sz="20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16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4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25" y="6185774"/>
            <a:ext cx="1435782" cy="4507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4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079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572283"/>
            <a:ext cx="10959295" cy="429204"/>
          </a:xfrm>
        </p:spPr>
        <p:txBody>
          <a:bodyPr lIns="0" tIns="0" anchor="t" anchorCtr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293155"/>
            <a:ext cx="5273675" cy="4786472"/>
          </a:xfrm>
        </p:spPr>
        <p:txBody>
          <a:bodyPr lIns="0" tIns="0">
            <a:normAutofit/>
          </a:bodyPr>
          <a:lstStyle>
            <a:lvl1pPr>
              <a:defRPr sz="24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16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4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25" y="6185774"/>
            <a:ext cx="1435782" cy="450769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19125" y="1134533"/>
            <a:ext cx="1095929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04745" y="1293155"/>
            <a:ext cx="5273675" cy="4786472"/>
          </a:xfrm>
        </p:spPr>
        <p:txBody>
          <a:bodyPr lIns="0" tIns="0">
            <a:normAutofit/>
          </a:bodyPr>
          <a:lstStyle>
            <a:lvl1pPr>
              <a:defRPr sz="24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16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4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4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46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www.simplilearn.com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0EA4-465D-4891-B07C-4AC484BFB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3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69925"/>
            <a:ext cx="10972800" cy="1325563"/>
          </a:xfrm>
          <a:prstGeom prst="rect">
            <a:avLst/>
          </a:prstGeom>
        </p:spPr>
        <p:txBody>
          <a:bodyPr vert="horz" lIns="0" tIns="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5625"/>
            <a:ext cx="10972800" cy="4351338"/>
          </a:xfrm>
          <a:prstGeom prst="rect">
            <a:avLst/>
          </a:prstGeom>
        </p:spPr>
        <p:txBody>
          <a:bodyPr vert="horz" lIns="0" tIns="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www.simplilearn.com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E0EA4-465D-4891-B07C-4AC484BFB3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4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tham Rounded Bold" pitchFamily="50" charset="0"/>
          <a:ea typeface="Gotham Rounded Bold" pitchFamily="50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>
            <a:lumMod val="75000"/>
          </a:schemeClr>
        </a:buClr>
        <a:buFont typeface="Calibri" panose="020F0502020204030204" pitchFamily="34" charset="0"/>
        <a:buChar char="›"/>
        <a:defRPr sz="2000" kern="1200">
          <a:solidFill>
            <a:schemeClr val="accent3"/>
          </a:solidFill>
          <a:latin typeface="Gotham Rounded Book" pitchFamily="50" charset="0"/>
          <a:ea typeface="Gotham Rounded Book" pitchFamily="50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Gotham Rounded Book" pitchFamily="50" charset="0"/>
          <a:ea typeface="Gotham Rounded Book" pitchFamily="50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Gotham Rounded Book" pitchFamily="50" charset="0"/>
          <a:ea typeface="Gotham Rounded Book" pitchFamily="50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3"/>
          </a:solidFill>
          <a:latin typeface="Gotham Rounded Book" pitchFamily="50" charset="0"/>
          <a:ea typeface="Gotham Rounded Book" pitchFamily="50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3"/>
          </a:solidFill>
          <a:latin typeface="Gotham Rounded Book" pitchFamily="50" charset="0"/>
          <a:ea typeface="Gotham Rounded Book" pitchFamily="50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E2C14A-56B1-4E6C-B0EB-527C8C31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06"/>
          <a:stretch/>
        </p:blipFill>
        <p:spPr>
          <a:xfrm>
            <a:off x="0" y="50800"/>
            <a:ext cx="12192000" cy="67944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8997F4-B094-418B-A09C-2F1F5245159D}"/>
              </a:ext>
            </a:extLst>
          </p:cNvPr>
          <p:cNvSpPr/>
          <p:nvPr/>
        </p:nvSpPr>
        <p:spPr>
          <a:xfrm>
            <a:off x="0" y="50800"/>
            <a:ext cx="12192000" cy="6794499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73E620-8850-4F2D-9D12-7761BB0A39FE}"/>
              </a:ext>
            </a:extLst>
          </p:cNvPr>
          <p:cNvSpPr/>
          <p:nvPr/>
        </p:nvSpPr>
        <p:spPr>
          <a:xfrm>
            <a:off x="0" y="1258862"/>
            <a:ext cx="6527800" cy="1460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11A6DF7-5845-4C5E-9F13-C52CDECB7C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E1437E59-34D3-4A74-9157-F663436461EE}"/>
              </a:ext>
            </a:extLst>
          </p:cNvPr>
          <p:cNvSpPr txBox="1">
            <a:spLocks/>
          </p:cNvSpPr>
          <p:nvPr/>
        </p:nvSpPr>
        <p:spPr>
          <a:xfrm>
            <a:off x="559220" y="1747901"/>
            <a:ext cx="7978036" cy="146000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Gotham Rounded Bold" pitchFamily="50" charset="0"/>
                <a:ea typeface="Gotham Rounded Bold" pitchFamily="50" charset="0"/>
                <a:cs typeface="Arial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What is </a:t>
            </a:r>
            <a:r>
              <a:rPr lang="en-US" sz="4000" dirty="0" err="1">
                <a:solidFill>
                  <a:schemeClr val="bg1"/>
                </a:solidFill>
              </a:rPr>
              <a:t>TensorFlow</a:t>
            </a:r>
            <a:r>
              <a:rPr lang="en-US" sz="40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04A28-6BC8-45C3-BBAB-93E21DF1C8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355" y="5677969"/>
            <a:ext cx="2163352" cy="6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0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3"/>
    </mc:Choice>
    <mc:Fallback xmlns="">
      <p:transition spd="slow" advTm="328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Why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7BD60D8-604F-454C-8FC9-5D78D057997E}"/>
              </a:ext>
            </a:extLst>
          </p:cNvPr>
          <p:cNvGrpSpPr/>
          <p:nvPr/>
        </p:nvGrpSpPr>
        <p:grpSpPr>
          <a:xfrm>
            <a:off x="619125" y="1420756"/>
            <a:ext cx="1540257" cy="1041764"/>
            <a:chOff x="617320" y="1362071"/>
            <a:chExt cx="2555163" cy="1728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B64E4-7314-4A0F-BB14-3B65996D7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2" t="13335" r="17379" b="11331"/>
            <a:stretch/>
          </p:blipFill>
          <p:spPr>
            <a:xfrm>
              <a:off x="1885354" y="2026605"/>
              <a:ext cx="1287129" cy="10636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E21E74-B5F8-4A4D-9484-2670DED4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20" y="1362071"/>
              <a:ext cx="1599000" cy="15990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33BA9B-162F-4442-8A51-9CF4B7CF0D62}"/>
              </a:ext>
            </a:extLst>
          </p:cNvPr>
          <p:cNvGrpSpPr/>
          <p:nvPr/>
        </p:nvGrpSpPr>
        <p:grpSpPr>
          <a:xfrm>
            <a:off x="2633378" y="1648572"/>
            <a:ext cx="8247459" cy="3976551"/>
            <a:chOff x="3330961" y="1761694"/>
            <a:chExt cx="8247459" cy="397655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697EEC-6EF7-4D9E-ABFD-9C7EA96C133A}"/>
                </a:ext>
              </a:extLst>
            </p:cNvPr>
            <p:cNvSpPr/>
            <p:nvPr/>
          </p:nvSpPr>
          <p:spPr>
            <a:xfrm>
              <a:off x="3330961" y="1761694"/>
              <a:ext cx="2849122" cy="1759458"/>
            </a:xfrm>
            <a:prstGeom prst="rect">
              <a:avLst/>
            </a:prstGeom>
            <a:solidFill>
              <a:srgbClr val="BAC8F4">
                <a:alpha val="2470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5620" tIns="19999" rIns="495621" bIns="19999" numCol="1" spcCol="1270" anchor="ctr" anchorCtr="0">
              <a:noAutofit/>
            </a:bodyPr>
            <a:lstStyle/>
            <a:p>
              <a:pPr algn="ctr" defTabSz="66661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chemeClr val="tx1"/>
                  </a:solidFill>
                  <a:latin typeface="Gotham Rounded Book" pitchFamily="50" charset="0"/>
                </a:rPr>
                <a:t>Provides both C++ and Python API’s that makes it easier to work 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AF9DF5-D749-42AF-87A5-AF33F24B0264}"/>
                </a:ext>
              </a:extLst>
            </p:cNvPr>
            <p:cNvSpPr/>
            <p:nvPr/>
          </p:nvSpPr>
          <p:spPr>
            <a:xfrm>
              <a:off x="8579344" y="1761694"/>
              <a:ext cx="2999076" cy="1759458"/>
            </a:xfrm>
            <a:prstGeom prst="rect">
              <a:avLst/>
            </a:prstGeom>
            <a:solidFill>
              <a:srgbClr val="D6F6E2">
                <a:alpha val="74902"/>
              </a:srgbClr>
            </a:solidFill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5620" tIns="19999" rIns="495621" bIns="19999" numCol="1" spcCol="1270" anchor="ctr" anchorCtr="0">
              <a:noAutofit/>
            </a:bodyPr>
            <a:lstStyle/>
            <a:p>
              <a:pPr algn="ctr" defTabSz="66661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chemeClr val="tx1"/>
                  </a:solidFill>
                  <a:latin typeface="Gotham Rounded Book" pitchFamily="50" charset="0"/>
                </a:rPr>
                <a:t>Has a faster compilation time than other Deep Learning libraries like </a:t>
              </a:r>
              <a:r>
                <a:rPr lang="en-US" sz="1500" dirty="0" err="1">
                  <a:solidFill>
                    <a:schemeClr val="tx1"/>
                  </a:solidFill>
                  <a:latin typeface="Gotham Rounded Book" pitchFamily="50" charset="0"/>
                </a:rPr>
                <a:t>keras</a:t>
              </a:r>
              <a:r>
                <a:rPr lang="en-US" sz="1500" dirty="0">
                  <a:solidFill>
                    <a:schemeClr val="tx1"/>
                  </a:solidFill>
                  <a:latin typeface="Gotham Rounded Book" pitchFamily="50" charset="0"/>
                </a:rPr>
                <a:t> and torch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364C97-510A-4EDC-B203-3E6FC13177CD}"/>
                </a:ext>
              </a:extLst>
            </p:cNvPr>
            <p:cNvSpPr/>
            <p:nvPr/>
          </p:nvSpPr>
          <p:spPr>
            <a:xfrm>
              <a:off x="5955153" y="3978788"/>
              <a:ext cx="2849122" cy="175945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5620" tIns="19999" rIns="495621" bIns="19999" numCol="1" spcCol="1270" anchor="ctr" anchorCtr="0">
              <a:noAutofit/>
            </a:bodyPr>
            <a:lstStyle/>
            <a:p>
              <a:pPr algn="ctr" defTabSz="66661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 err="1">
                  <a:solidFill>
                    <a:schemeClr val="tx1"/>
                  </a:solidFill>
                  <a:latin typeface="Gotham Rounded Book" pitchFamily="50" charset="0"/>
                </a:rPr>
                <a:t>TensorFlow</a:t>
              </a:r>
              <a:r>
                <a:rPr lang="en-US" sz="1500" dirty="0">
                  <a:solidFill>
                    <a:schemeClr val="tx1"/>
                  </a:solidFill>
                  <a:latin typeface="Gotham Rounded Book" pitchFamily="50" charset="0"/>
                </a:rPr>
                <a:t> supports both CPU’s and GPU’s computing devices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037D0B-3952-4B8E-8552-60D9A3225C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0067" y="1919054"/>
              <a:ext cx="537805" cy="335997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0E553F-98AA-4E7E-8909-CDFB037B6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4760" y="1929050"/>
              <a:ext cx="560992" cy="326001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7ED7B19-1C71-4543-A9BA-C7DFE754A901}"/>
                </a:ext>
              </a:extLst>
            </p:cNvPr>
            <p:cNvCxnSpPr>
              <a:cxnSpLocks/>
            </p:cNvCxnSpPr>
            <p:nvPr/>
          </p:nvCxnSpPr>
          <p:spPr>
            <a:xfrm>
              <a:off x="7371147" y="3384223"/>
              <a:ext cx="0" cy="546210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0DF980-4470-4712-A4F0-1FBE23377A82}"/>
              </a:ext>
            </a:extLst>
          </p:cNvPr>
          <p:cNvGrpSpPr/>
          <p:nvPr/>
        </p:nvGrpSpPr>
        <p:grpSpPr>
          <a:xfrm>
            <a:off x="5908511" y="1915752"/>
            <a:ext cx="1584535" cy="1364018"/>
            <a:chOff x="8315977" y="3372675"/>
            <a:chExt cx="3694790" cy="3180589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43C5CE84-BC42-4EBA-920C-BDFF8E704A44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10071476" y="3372675"/>
              <a:ext cx="1479805" cy="1699592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258E383-E362-4019-B98F-4755DC95BC31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9791060" y="4411914"/>
              <a:ext cx="2219707" cy="2048823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 dirty="0">
                <a:solidFill>
                  <a:srgbClr val="445469"/>
                </a:solidFill>
              </a:endParaRPr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7DC33FBD-D3ED-4095-9D31-608DC3F9DDC5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8315977" y="3796668"/>
              <a:ext cx="2382579" cy="2756596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00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is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02E663D0-7A1D-40F3-B91D-5CF13A428DAC}"/>
              </a:ext>
            </a:extLst>
          </p:cNvPr>
          <p:cNvSpPr/>
          <p:nvPr/>
        </p:nvSpPr>
        <p:spPr>
          <a:xfrm>
            <a:off x="-1072546" y="1615653"/>
            <a:ext cx="3852192" cy="3852192"/>
          </a:xfrm>
          <a:prstGeom prst="arc">
            <a:avLst>
              <a:gd name="adj1" fmla="val 16200000"/>
              <a:gd name="adj2" fmla="val 5395857"/>
            </a:avLst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headEnd type="oval" w="lg" len="lg"/>
            <a:tailEnd type="oval" w="lg" len="lg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562BE5-240E-4050-8945-872209CAFC93}"/>
              </a:ext>
            </a:extLst>
          </p:cNvPr>
          <p:cNvSpPr/>
          <p:nvPr/>
        </p:nvSpPr>
        <p:spPr>
          <a:xfrm>
            <a:off x="1490309" y="5108988"/>
            <a:ext cx="342900" cy="3429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EEBC3-6CDD-4082-82E1-84248AF8BA65}"/>
              </a:ext>
            </a:extLst>
          </p:cNvPr>
          <p:cNvSpPr txBox="1"/>
          <p:nvPr/>
        </p:nvSpPr>
        <p:spPr>
          <a:xfrm>
            <a:off x="1833209" y="5154814"/>
            <a:ext cx="81341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500" dirty="0">
                <a:solidFill>
                  <a:srgbClr val="31313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Works on the basis of Data Flow graphs that have nodes and edges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80CF331-7FC8-47A1-AF4A-B164F98D3079}"/>
              </a:ext>
            </a:extLst>
          </p:cNvPr>
          <p:cNvGrpSpPr/>
          <p:nvPr/>
        </p:nvGrpSpPr>
        <p:grpSpPr>
          <a:xfrm>
            <a:off x="1485866" y="1405353"/>
            <a:ext cx="8243206" cy="634066"/>
            <a:chOff x="2360577" y="1681723"/>
            <a:chExt cx="8243206" cy="63406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3B011F-A389-4340-8E6A-DA5B90E97A41}"/>
                </a:ext>
              </a:extLst>
            </p:cNvPr>
            <p:cNvSpPr/>
            <p:nvPr/>
          </p:nvSpPr>
          <p:spPr>
            <a:xfrm>
              <a:off x="2360577" y="1908467"/>
              <a:ext cx="342900" cy="342900"/>
            </a:xfrm>
            <a:prstGeom prst="ellipse">
              <a:avLst/>
            </a:prstGeom>
            <a:solidFill>
              <a:srgbClr val="FF757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A607DD-9906-44CD-A452-9F6BA7E03254}"/>
                </a:ext>
              </a:extLst>
            </p:cNvPr>
            <p:cNvSpPr txBox="1"/>
            <p:nvPr/>
          </p:nvSpPr>
          <p:spPr>
            <a:xfrm>
              <a:off x="2703477" y="1837174"/>
              <a:ext cx="79003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Open source library developed by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78C90A3-E993-45CA-90EA-DACD1EBA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767" y="1681723"/>
              <a:ext cx="1875934" cy="634066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232124-0639-4E48-A676-38E6C33EFE5B}"/>
              </a:ext>
            </a:extLst>
          </p:cNvPr>
          <p:cNvGrpSpPr/>
          <p:nvPr/>
        </p:nvGrpSpPr>
        <p:grpSpPr>
          <a:xfrm>
            <a:off x="2461558" y="2297707"/>
            <a:ext cx="8061478" cy="933097"/>
            <a:chOff x="3239676" y="2440138"/>
            <a:chExt cx="8061478" cy="93309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E00956-174B-435D-9C71-E9814DE839B4}"/>
                </a:ext>
              </a:extLst>
            </p:cNvPr>
            <p:cNvSpPr/>
            <p:nvPr/>
          </p:nvSpPr>
          <p:spPr>
            <a:xfrm>
              <a:off x="3239676" y="2766398"/>
              <a:ext cx="342900" cy="34290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9C1699-30D8-453D-98C7-AE7B96061264}"/>
                </a:ext>
              </a:extLst>
            </p:cNvPr>
            <p:cNvSpPr txBox="1"/>
            <p:nvPr/>
          </p:nvSpPr>
          <p:spPr>
            <a:xfrm>
              <a:off x="3569208" y="2756518"/>
              <a:ext cx="77319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Developed originally to run large numerical computations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A4253D-FC95-4543-B973-DAFD44EC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3410" y="2440138"/>
              <a:ext cx="1400764" cy="933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E60BAF1-14E1-4281-B463-3E6B587BE987}"/>
              </a:ext>
            </a:extLst>
          </p:cNvPr>
          <p:cNvGrpSpPr/>
          <p:nvPr/>
        </p:nvGrpSpPr>
        <p:grpSpPr>
          <a:xfrm>
            <a:off x="2512381" y="3066268"/>
            <a:ext cx="8147372" cy="2011295"/>
            <a:chOff x="2608555" y="2880034"/>
            <a:chExt cx="8147372" cy="201129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023C2A-1533-4EA1-A3B9-A59A868815FE}"/>
                </a:ext>
              </a:extLst>
            </p:cNvPr>
            <p:cNvSpPr/>
            <p:nvPr/>
          </p:nvSpPr>
          <p:spPr>
            <a:xfrm>
              <a:off x="2608555" y="3736790"/>
              <a:ext cx="342900" cy="342900"/>
            </a:xfrm>
            <a:prstGeom prst="ellipse">
              <a:avLst/>
            </a:prstGeom>
            <a:solidFill>
              <a:srgbClr val="17BFA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B89E9F-3A8A-47D0-A05F-DD046FC89454}"/>
                </a:ext>
              </a:extLst>
            </p:cNvPr>
            <p:cNvSpPr txBox="1"/>
            <p:nvPr/>
          </p:nvSpPr>
          <p:spPr>
            <a:xfrm>
              <a:off x="2951455" y="3631241"/>
              <a:ext cx="77319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Accepts data in the form of multidimensional arrays of higher dimensions called Tensors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A20C399-3110-4B54-BEE8-AD4F4B2B8AA2}"/>
                </a:ext>
              </a:extLst>
            </p:cNvPr>
            <p:cNvGrpSpPr/>
            <p:nvPr/>
          </p:nvGrpSpPr>
          <p:grpSpPr>
            <a:xfrm>
              <a:off x="10318477" y="2880034"/>
              <a:ext cx="437450" cy="2011295"/>
              <a:chOff x="10897872" y="3020168"/>
              <a:chExt cx="437450" cy="201129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2629155-F140-4C2E-8171-47B24EB0917E}"/>
                  </a:ext>
                </a:extLst>
              </p:cNvPr>
              <p:cNvGrpSpPr/>
              <p:nvPr/>
            </p:nvGrpSpPr>
            <p:grpSpPr>
              <a:xfrm>
                <a:off x="10897872" y="3020168"/>
                <a:ext cx="437450" cy="2011295"/>
                <a:chOff x="4646263" y="-1166571"/>
                <a:chExt cx="571500" cy="2627629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7EEFD1C-4A12-4112-85F5-AEDC970ADE74}"/>
                    </a:ext>
                  </a:extLst>
                </p:cNvPr>
                <p:cNvSpPr/>
                <p:nvPr/>
              </p:nvSpPr>
              <p:spPr>
                <a:xfrm>
                  <a:off x="4646263" y="-1166571"/>
                  <a:ext cx="571500" cy="2627629"/>
                </a:xfrm>
                <a:prstGeom prst="rect">
                  <a:avLst/>
                </a:prstGeom>
                <a:noFill/>
                <a:ln w="28575">
                  <a:solidFill>
                    <a:srgbClr val="25C3B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03AE0AC-E941-47E5-9EA4-CB25F03F2368}"/>
                    </a:ext>
                  </a:extLst>
                </p:cNvPr>
                <p:cNvSpPr txBox="1"/>
                <p:nvPr/>
              </p:nvSpPr>
              <p:spPr>
                <a:xfrm>
                  <a:off x="4755793" y="-1000799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2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2F7B7D6-41B3-4901-8C81-D409C976DC50}"/>
                    </a:ext>
                  </a:extLst>
                </p:cNvPr>
                <p:cNvSpPr txBox="1"/>
                <p:nvPr/>
              </p:nvSpPr>
              <p:spPr>
                <a:xfrm>
                  <a:off x="4757004" y="517346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8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73C0C13-D84C-4361-A523-0AD0D574012D}"/>
                    </a:ext>
                  </a:extLst>
                </p:cNvPr>
                <p:cNvSpPr txBox="1"/>
                <p:nvPr/>
              </p:nvSpPr>
              <p:spPr>
                <a:xfrm>
                  <a:off x="4755793" y="989202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1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8F711A-17D6-4A2F-8E60-D143F0E6FAE1}"/>
                  </a:ext>
                </a:extLst>
              </p:cNvPr>
              <p:cNvSpPr txBox="1"/>
              <p:nvPr/>
            </p:nvSpPr>
            <p:spPr>
              <a:xfrm>
                <a:off x="10981711" y="3927469"/>
                <a:ext cx="269761" cy="247364"/>
              </a:xfrm>
              <a:prstGeom prst="rect">
                <a:avLst/>
              </a:prstGeom>
              <a:noFill/>
              <a:ln>
                <a:solidFill>
                  <a:srgbClr val="25C3B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FBF21B-8F4C-479D-9C09-A9E07C6E97E6}"/>
                  </a:ext>
                </a:extLst>
              </p:cNvPr>
              <p:cNvSpPr txBox="1"/>
              <p:nvPr/>
            </p:nvSpPr>
            <p:spPr>
              <a:xfrm>
                <a:off x="10981711" y="3537263"/>
                <a:ext cx="269761" cy="247364"/>
              </a:xfrm>
              <a:prstGeom prst="rect">
                <a:avLst/>
              </a:prstGeom>
              <a:noFill/>
              <a:ln>
                <a:solidFill>
                  <a:srgbClr val="25C3B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5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B6B4817-1D12-4863-9D6F-6E662C285FE3}"/>
              </a:ext>
            </a:extLst>
          </p:cNvPr>
          <p:cNvGrpSpPr/>
          <p:nvPr/>
        </p:nvGrpSpPr>
        <p:grpSpPr>
          <a:xfrm>
            <a:off x="8005789" y="4371473"/>
            <a:ext cx="1723283" cy="2227420"/>
            <a:chOff x="2512381" y="2394407"/>
            <a:chExt cx="2133384" cy="268728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C545EB9-C7F8-4BA1-8B1B-DECA837CD288}"/>
                </a:ext>
              </a:extLst>
            </p:cNvPr>
            <p:cNvSpPr/>
            <p:nvPr/>
          </p:nvSpPr>
          <p:spPr>
            <a:xfrm>
              <a:off x="2512381" y="2394408"/>
              <a:ext cx="799629" cy="433633"/>
            </a:xfrm>
            <a:prstGeom prst="ellipse">
              <a:avLst/>
            </a:prstGeom>
            <a:solidFill>
              <a:srgbClr val="2DA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AB5D683C-00B9-4ACE-8925-4A6564122D1A}"/>
                </a:ext>
              </a:extLst>
            </p:cNvPr>
            <p:cNvSpPr/>
            <p:nvPr/>
          </p:nvSpPr>
          <p:spPr>
            <a:xfrm>
              <a:off x="3095879" y="3190202"/>
              <a:ext cx="942680" cy="78242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FA3589C-E715-4FEE-AC9A-33B564869786}"/>
                </a:ext>
              </a:extLst>
            </p:cNvPr>
            <p:cNvSpPr/>
            <p:nvPr/>
          </p:nvSpPr>
          <p:spPr>
            <a:xfrm>
              <a:off x="3846136" y="2394407"/>
              <a:ext cx="799629" cy="4336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D715390-7257-46F8-9847-5207E9B79D4B}"/>
                </a:ext>
              </a:extLst>
            </p:cNvPr>
            <p:cNvSpPr/>
            <p:nvPr/>
          </p:nvSpPr>
          <p:spPr>
            <a:xfrm>
              <a:off x="3167404" y="4648060"/>
              <a:ext cx="799629" cy="43363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037CBA63-F39E-4B4C-8BAD-83FCE3F4F7F3}"/>
                </a:ext>
              </a:extLst>
            </p:cNvPr>
            <p:cNvCxnSpPr>
              <a:stCxn id="76" idx="2"/>
              <a:endCxn id="74" idx="1"/>
            </p:cNvCxnSpPr>
            <p:nvPr/>
          </p:nvCxnSpPr>
          <p:spPr>
            <a:xfrm rot="10800000">
              <a:off x="3095880" y="3581415"/>
              <a:ext cx="71525" cy="1283462"/>
            </a:xfrm>
            <a:prstGeom prst="curvedConnector3">
              <a:avLst>
                <a:gd name="adj1" fmla="val 419609"/>
              </a:avLst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Curved 77">
              <a:extLst>
                <a:ext uri="{FF2B5EF4-FFF2-40B4-BE49-F238E27FC236}">
                  <a16:creationId xmlns:a16="http://schemas.microsoft.com/office/drawing/2014/main" id="{9C29033D-5FCC-40A8-A141-C270A952B6A0}"/>
                </a:ext>
              </a:extLst>
            </p:cNvPr>
            <p:cNvCxnSpPr>
              <a:cxnSpLocks/>
              <a:stCxn id="76" idx="6"/>
              <a:endCxn id="74" idx="3"/>
            </p:cNvCxnSpPr>
            <p:nvPr/>
          </p:nvCxnSpPr>
          <p:spPr>
            <a:xfrm flipV="1">
              <a:off x="3967033" y="3581415"/>
              <a:ext cx="71526" cy="1283462"/>
            </a:xfrm>
            <a:prstGeom prst="curvedConnector3">
              <a:avLst>
                <a:gd name="adj1" fmla="val 419604"/>
              </a:avLst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2B4219B8-B1A5-4C9A-83D9-B2A4559E91F1}"/>
                </a:ext>
              </a:extLst>
            </p:cNvPr>
            <p:cNvCxnSpPr>
              <a:cxnSpLocks/>
              <a:stCxn id="74" idx="0"/>
              <a:endCxn id="73" idx="2"/>
            </p:cNvCxnSpPr>
            <p:nvPr/>
          </p:nvCxnSpPr>
          <p:spPr>
            <a:xfrm rot="16200000" flipV="1">
              <a:off x="2750312" y="2373295"/>
              <a:ext cx="578977" cy="1054838"/>
            </a:xfrm>
            <a:prstGeom prst="curvedConnector4">
              <a:avLst>
                <a:gd name="adj1" fmla="val 31276"/>
                <a:gd name="adj2" fmla="val 121672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006C55A4-4B9D-4F06-94C4-EFC7F86572C9}"/>
                </a:ext>
              </a:extLst>
            </p:cNvPr>
            <p:cNvCxnSpPr>
              <a:cxnSpLocks/>
              <a:stCxn id="74" idx="0"/>
              <a:endCxn id="75" idx="6"/>
            </p:cNvCxnSpPr>
            <p:nvPr/>
          </p:nvCxnSpPr>
          <p:spPr>
            <a:xfrm rot="5400000" flipH="1" flipV="1">
              <a:off x="3817003" y="2361440"/>
              <a:ext cx="578978" cy="1078546"/>
            </a:xfrm>
            <a:prstGeom prst="curvedConnector4">
              <a:avLst>
                <a:gd name="adj1" fmla="val 31276"/>
                <a:gd name="adj2" fmla="val 121195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BE97235-1DFF-4C20-9E98-0910EB296AB6}"/>
                </a:ext>
              </a:extLst>
            </p:cNvPr>
            <p:cNvCxnSpPr>
              <a:cxnSpLocks/>
              <a:stCxn id="76" idx="0"/>
              <a:endCxn id="82" idx="2"/>
            </p:cNvCxnSpPr>
            <p:nvPr/>
          </p:nvCxnSpPr>
          <p:spPr>
            <a:xfrm flipH="1" flipV="1">
              <a:off x="3563707" y="4484059"/>
              <a:ext cx="3512" cy="16400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CBCA5E-3571-429E-8287-AD726C258E49}"/>
                </a:ext>
              </a:extLst>
            </p:cNvPr>
            <p:cNvSpPr txBox="1"/>
            <p:nvPr/>
          </p:nvSpPr>
          <p:spPr>
            <a:xfrm>
              <a:off x="3148928" y="4187004"/>
              <a:ext cx="829558" cy="29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otham Rounded Book" pitchFamily="50" charset="0"/>
                </a:rPr>
                <a:t>Nodes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75F0683-DC7B-4504-A352-A74F1376F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7443" y="2803797"/>
              <a:ext cx="349136" cy="21984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B38ABE6-3458-4252-AD0E-8C2E1C85C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2959" y="2798989"/>
              <a:ext cx="304074" cy="21207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4A20AD-70AE-403A-A9EE-D10B1AA4E2E5}"/>
                </a:ext>
              </a:extLst>
            </p:cNvPr>
            <p:cNvSpPr txBox="1"/>
            <p:nvPr/>
          </p:nvSpPr>
          <p:spPr>
            <a:xfrm>
              <a:off x="3239055" y="2495086"/>
              <a:ext cx="716437" cy="24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Gotham Rounded Book" pitchFamily="50" charset="0"/>
                </a:rPr>
                <a:t>Edges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9883FD4-B809-4B32-813A-E9C17A2BCAD5}"/>
                </a:ext>
              </a:extLst>
            </p:cNvPr>
            <p:cNvCxnSpPr>
              <a:cxnSpLocks/>
              <a:stCxn id="74" idx="2"/>
              <a:endCxn id="82" idx="0"/>
            </p:cNvCxnSpPr>
            <p:nvPr/>
          </p:nvCxnSpPr>
          <p:spPr>
            <a:xfrm flipH="1">
              <a:off x="3563707" y="3972626"/>
              <a:ext cx="3512" cy="21437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094CE623-9E72-4945-BD0A-1CEF9238199F}"/>
              </a:ext>
            </a:extLst>
          </p:cNvPr>
          <p:cNvSpPr/>
          <p:nvPr/>
        </p:nvSpPr>
        <p:spPr>
          <a:xfrm>
            <a:off x="2461558" y="2084507"/>
            <a:ext cx="9020289" cy="3975246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13FCFC3-4047-4055-815A-2137D11EB9BC}"/>
              </a:ext>
            </a:extLst>
          </p:cNvPr>
          <p:cNvSpPr/>
          <p:nvPr/>
        </p:nvSpPr>
        <p:spPr>
          <a:xfrm>
            <a:off x="5572564" y="5451888"/>
            <a:ext cx="4394746" cy="129294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08F0652-6BFF-4432-AE13-81307E940569}"/>
              </a:ext>
            </a:extLst>
          </p:cNvPr>
          <p:cNvSpPr/>
          <p:nvPr/>
        </p:nvSpPr>
        <p:spPr>
          <a:xfrm>
            <a:off x="233603" y="4491277"/>
            <a:ext cx="2227954" cy="129294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09E7FD7-1222-4E39-B285-94076D06B0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0" y="2691399"/>
            <a:ext cx="1652735" cy="16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is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02E663D0-7A1D-40F3-B91D-5CF13A428DAC}"/>
              </a:ext>
            </a:extLst>
          </p:cNvPr>
          <p:cNvSpPr/>
          <p:nvPr/>
        </p:nvSpPr>
        <p:spPr>
          <a:xfrm>
            <a:off x="-1072546" y="1615653"/>
            <a:ext cx="3852192" cy="3852192"/>
          </a:xfrm>
          <a:prstGeom prst="arc">
            <a:avLst>
              <a:gd name="adj1" fmla="val 16200000"/>
              <a:gd name="adj2" fmla="val 5395857"/>
            </a:avLst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headEnd type="oval" w="lg" len="lg"/>
            <a:tailEnd type="oval" w="lg" len="lg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562BE5-240E-4050-8945-872209CAFC93}"/>
              </a:ext>
            </a:extLst>
          </p:cNvPr>
          <p:cNvSpPr/>
          <p:nvPr/>
        </p:nvSpPr>
        <p:spPr>
          <a:xfrm>
            <a:off x="1490309" y="5108988"/>
            <a:ext cx="342900" cy="3429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EEBC3-6CDD-4082-82E1-84248AF8BA65}"/>
              </a:ext>
            </a:extLst>
          </p:cNvPr>
          <p:cNvSpPr txBox="1"/>
          <p:nvPr/>
        </p:nvSpPr>
        <p:spPr>
          <a:xfrm>
            <a:off x="1833209" y="5154814"/>
            <a:ext cx="81341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500" dirty="0">
                <a:solidFill>
                  <a:srgbClr val="31313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Works on the basis of Data Flow graphs that have nodes and edges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80CF331-7FC8-47A1-AF4A-B164F98D3079}"/>
              </a:ext>
            </a:extLst>
          </p:cNvPr>
          <p:cNvGrpSpPr/>
          <p:nvPr/>
        </p:nvGrpSpPr>
        <p:grpSpPr>
          <a:xfrm>
            <a:off x="1485866" y="1405353"/>
            <a:ext cx="8243206" cy="634066"/>
            <a:chOff x="2360577" y="1681723"/>
            <a:chExt cx="8243206" cy="63406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3B011F-A389-4340-8E6A-DA5B90E97A41}"/>
                </a:ext>
              </a:extLst>
            </p:cNvPr>
            <p:cNvSpPr/>
            <p:nvPr/>
          </p:nvSpPr>
          <p:spPr>
            <a:xfrm>
              <a:off x="2360577" y="1908467"/>
              <a:ext cx="342900" cy="342900"/>
            </a:xfrm>
            <a:prstGeom prst="ellipse">
              <a:avLst/>
            </a:prstGeom>
            <a:solidFill>
              <a:srgbClr val="FF757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A607DD-9906-44CD-A452-9F6BA7E03254}"/>
                </a:ext>
              </a:extLst>
            </p:cNvPr>
            <p:cNvSpPr txBox="1"/>
            <p:nvPr/>
          </p:nvSpPr>
          <p:spPr>
            <a:xfrm>
              <a:off x="2703477" y="1837174"/>
              <a:ext cx="79003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Open source library developed by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78C90A3-E993-45CA-90EA-DACD1EBA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767" y="1681723"/>
              <a:ext cx="1875934" cy="634066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232124-0639-4E48-A676-38E6C33EFE5B}"/>
              </a:ext>
            </a:extLst>
          </p:cNvPr>
          <p:cNvGrpSpPr/>
          <p:nvPr/>
        </p:nvGrpSpPr>
        <p:grpSpPr>
          <a:xfrm>
            <a:off x="2461558" y="2297707"/>
            <a:ext cx="8061478" cy="933097"/>
            <a:chOff x="3239676" y="2440138"/>
            <a:chExt cx="8061478" cy="93309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E00956-174B-435D-9C71-E9814DE839B4}"/>
                </a:ext>
              </a:extLst>
            </p:cNvPr>
            <p:cNvSpPr/>
            <p:nvPr/>
          </p:nvSpPr>
          <p:spPr>
            <a:xfrm>
              <a:off x="3239676" y="2766398"/>
              <a:ext cx="342900" cy="34290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9C1699-30D8-453D-98C7-AE7B96061264}"/>
                </a:ext>
              </a:extLst>
            </p:cNvPr>
            <p:cNvSpPr txBox="1"/>
            <p:nvPr/>
          </p:nvSpPr>
          <p:spPr>
            <a:xfrm>
              <a:off x="3569208" y="2756518"/>
              <a:ext cx="77319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Developed originally to run large numerical computations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A4253D-FC95-4543-B973-DAFD44EC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3410" y="2440138"/>
              <a:ext cx="1400764" cy="933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E60BAF1-14E1-4281-B463-3E6B587BE987}"/>
              </a:ext>
            </a:extLst>
          </p:cNvPr>
          <p:cNvGrpSpPr/>
          <p:nvPr/>
        </p:nvGrpSpPr>
        <p:grpSpPr>
          <a:xfrm>
            <a:off x="2512381" y="3066268"/>
            <a:ext cx="8147372" cy="2011295"/>
            <a:chOff x="2608555" y="2880034"/>
            <a:chExt cx="8147372" cy="201129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023C2A-1533-4EA1-A3B9-A59A868815FE}"/>
                </a:ext>
              </a:extLst>
            </p:cNvPr>
            <p:cNvSpPr/>
            <p:nvPr/>
          </p:nvSpPr>
          <p:spPr>
            <a:xfrm>
              <a:off x="2608555" y="3736790"/>
              <a:ext cx="342900" cy="342900"/>
            </a:xfrm>
            <a:prstGeom prst="ellipse">
              <a:avLst/>
            </a:prstGeom>
            <a:solidFill>
              <a:srgbClr val="17BFA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B89E9F-3A8A-47D0-A05F-DD046FC89454}"/>
                </a:ext>
              </a:extLst>
            </p:cNvPr>
            <p:cNvSpPr txBox="1"/>
            <p:nvPr/>
          </p:nvSpPr>
          <p:spPr>
            <a:xfrm>
              <a:off x="2951455" y="3631241"/>
              <a:ext cx="77319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Accepts data in the form of multidimensional arrays of higher dimensions called Tensors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A20C399-3110-4B54-BEE8-AD4F4B2B8AA2}"/>
                </a:ext>
              </a:extLst>
            </p:cNvPr>
            <p:cNvGrpSpPr/>
            <p:nvPr/>
          </p:nvGrpSpPr>
          <p:grpSpPr>
            <a:xfrm>
              <a:off x="10318477" y="2880034"/>
              <a:ext cx="437450" cy="2011295"/>
              <a:chOff x="10897872" y="3020168"/>
              <a:chExt cx="437450" cy="201129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2629155-F140-4C2E-8171-47B24EB0917E}"/>
                  </a:ext>
                </a:extLst>
              </p:cNvPr>
              <p:cNvGrpSpPr/>
              <p:nvPr/>
            </p:nvGrpSpPr>
            <p:grpSpPr>
              <a:xfrm>
                <a:off x="10897872" y="3020168"/>
                <a:ext cx="437450" cy="2011295"/>
                <a:chOff x="4646263" y="-1166571"/>
                <a:chExt cx="571500" cy="2627629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7EEFD1C-4A12-4112-85F5-AEDC970ADE74}"/>
                    </a:ext>
                  </a:extLst>
                </p:cNvPr>
                <p:cNvSpPr/>
                <p:nvPr/>
              </p:nvSpPr>
              <p:spPr>
                <a:xfrm>
                  <a:off x="4646263" y="-1166571"/>
                  <a:ext cx="571500" cy="2627629"/>
                </a:xfrm>
                <a:prstGeom prst="rect">
                  <a:avLst/>
                </a:prstGeom>
                <a:noFill/>
                <a:ln w="28575">
                  <a:solidFill>
                    <a:srgbClr val="25C3B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03AE0AC-E941-47E5-9EA4-CB25F03F2368}"/>
                    </a:ext>
                  </a:extLst>
                </p:cNvPr>
                <p:cNvSpPr txBox="1"/>
                <p:nvPr/>
              </p:nvSpPr>
              <p:spPr>
                <a:xfrm>
                  <a:off x="4755793" y="-1000799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2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2F7B7D6-41B3-4901-8C81-D409C976DC50}"/>
                    </a:ext>
                  </a:extLst>
                </p:cNvPr>
                <p:cNvSpPr txBox="1"/>
                <p:nvPr/>
              </p:nvSpPr>
              <p:spPr>
                <a:xfrm>
                  <a:off x="4757004" y="517346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8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73C0C13-D84C-4361-A523-0AD0D574012D}"/>
                    </a:ext>
                  </a:extLst>
                </p:cNvPr>
                <p:cNvSpPr txBox="1"/>
                <p:nvPr/>
              </p:nvSpPr>
              <p:spPr>
                <a:xfrm>
                  <a:off x="4755793" y="989202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1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8F711A-17D6-4A2F-8E60-D143F0E6FAE1}"/>
                  </a:ext>
                </a:extLst>
              </p:cNvPr>
              <p:cNvSpPr txBox="1"/>
              <p:nvPr/>
            </p:nvSpPr>
            <p:spPr>
              <a:xfrm>
                <a:off x="10981711" y="3927469"/>
                <a:ext cx="269761" cy="247364"/>
              </a:xfrm>
              <a:prstGeom prst="rect">
                <a:avLst/>
              </a:prstGeom>
              <a:noFill/>
              <a:ln>
                <a:solidFill>
                  <a:srgbClr val="25C3B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FBF21B-8F4C-479D-9C09-A9E07C6E97E6}"/>
                  </a:ext>
                </a:extLst>
              </p:cNvPr>
              <p:cNvSpPr txBox="1"/>
              <p:nvPr/>
            </p:nvSpPr>
            <p:spPr>
              <a:xfrm>
                <a:off x="10981711" y="3537263"/>
                <a:ext cx="269761" cy="247364"/>
              </a:xfrm>
              <a:prstGeom prst="rect">
                <a:avLst/>
              </a:prstGeom>
              <a:noFill/>
              <a:ln>
                <a:solidFill>
                  <a:srgbClr val="25C3B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5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B6B4817-1D12-4863-9D6F-6E662C285FE3}"/>
              </a:ext>
            </a:extLst>
          </p:cNvPr>
          <p:cNvGrpSpPr/>
          <p:nvPr/>
        </p:nvGrpSpPr>
        <p:grpSpPr>
          <a:xfrm>
            <a:off x="8005789" y="4371473"/>
            <a:ext cx="1723283" cy="2227420"/>
            <a:chOff x="2512381" y="2394407"/>
            <a:chExt cx="2133384" cy="268728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C545EB9-C7F8-4BA1-8B1B-DECA837CD288}"/>
                </a:ext>
              </a:extLst>
            </p:cNvPr>
            <p:cNvSpPr/>
            <p:nvPr/>
          </p:nvSpPr>
          <p:spPr>
            <a:xfrm>
              <a:off x="2512381" y="2394408"/>
              <a:ext cx="799629" cy="433633"/>
            </a:xfrm>
            <a:prstGeom prst="ellipse">
              <a:avLst/>
            </a:prstGeom>
            <a:solidFill>
              <a:srgbClr val="2DA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AB5D683C-00B9-4ACE-8925-4A6564122D1A}"/>
                </a:ext>
              </a:extLst>
            </p:cNvPr>
            <p:cNvSpPr/>
            <p:nvPr/>
          </p:nvSpPr>
          <p:spPr>
            <a:xfrm>
              <a:off x="3095879" y="3190202"/>
              <a:ext cx="942680" cy="78242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FA3589C-E715-4FEE-AC9A-33B564869786}"/>
                </a:ext>
              </a:extLst>
            </p:cNvPr>
            <p:cNvSpPr/>
            <p:nvPr/>
          </p:nvSpPr>
          <p:spPr>
            <a:xfrm>
              <a:off x="3846136" y="2394407"/>
              <a:ext cx="799629" cy="4336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D715390-7257-46F8-9847-5207E9B79D4B}"/>
                </a:ext>
              </a:extLst>
            </p:cNvPr>
            <p:cNvSpPr/>
            <p:nvPr/>
          </p:nvSpPr>
          <p:spPr>
            <a:xfrm>
              <a:off x="3167404" y="4648060"/>
              <a:ext cx="799629" cy="43363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037CBA63-F39E-4B4C-8BAD-83FCE3F4F7F3}"/>
                </a:ext>
              </a:extLst>
            </p:cNvPr>
            <p:cNvCxnSpPr>
              <a:stCxn id="76" idx="2"/>
              <a:endCxn id="74" idx="1"/>
            </p:cNvCxnSpPr>
            <p:nvPr/>
          </p:nvCxnSpPr>
          <p:spPr>
            <a:xfrm rot="10800000">
              <a:off x="3095880" y="3581415"/>
              <a:ext cx="71525" cy="1283462"/>
            </a:xfrm>
            <a:prstGeom prst="curvedConnector3">
              <a:avLst>
                <a:gd name="adj1" fmla="val 419609"/>
              </a:avLst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Curved 77">
              <a:extLst>
                <a:ext uri="{FF2B5EF4-FFF2-40B4-BE49-F238E27FC236}">
                  <a16:creationId xmlns:a16="http://schemas.microsoft.com/office/drawing/2014/main" id="{9C29033D-5FCC-40A8-A141-C270A952B6A0}"/>
                </a:ext>
              </a:extLst>
            </p:cNvPr>
            <p:cNvCxnSpPr>
              <a:cxnSpLocks/>
              <a:stCxn id="76" idx="6"/>
              <a:endCxn id="74" idx="3"/>
            </p:cNvCxnSpPr>
            <p:nvPr/>
          </p:nvCxnSpPr>
          <p:spPr>
            <a:xfrm flipV="1">
              <a:off x="3967033" y="3581415"/>
              <a:ext cx="71526" cy="1283462"/>
            </a:xfrm>
            <a:prstGeom prst="curvedConnector3">
              <a:avLst>
                <a:gd name="adj1" fmla="val 419604"/>
              </a:avLst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2B4219B8-B1A5-4C9A-83D9-B2A4559E91F1}"/>
                </a:ext>
              </a:extLst>
            </p:cNvPr>
            <p:cNvCxnSpPr>
              <a:cxnSpLocks/>
              <a:stCxn id="74" idx="0"/>
              <a:endCxn id="73" idx="2"/>
            </p:cNvCxnSpPr>
            <p:nvPr/>
          </p:nvCxnSpPr>
          <p:spPr>
            <a:xfrm rot="16200000" flipV="1">
              <a:off x="2750312" y="2373295"/>
              <a:ext cx="578977" cy="1054838"/>
            </a:xfrm>
            <a:prstGeom prst="curvedConnector4">
              <a:avLst>
                <a:gd name="adj1" fmla="val 31276"/>
                <a:gd name="adj2" fmla="val 121672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006C55A4-4B9D-4F06-94C4-EFC7F86572C9}"/>
                </a:ext>
              </a:extLst>
            </p:cNvPr>
            <p:cNvCxnSpPr>
              <a:cxnSpLocks/>
              <a:stCxn id="74" idx="0"/>
              <a:endCxn id="75" idx="6"/>
            </p:cNvCxnSpPr>
            <p:nvPr/>
          </p:nvCxnSpPr>
          <p:spPr>
            <a:xfrm rot="5400000" flipH="1" flipV="1">
              <a:off x="3817003" y="2361440"/>
              <a:ext cx="578978" cy="1078546"/>
            </a:xfrm>
            <a:prstGeom prst="curvedConnector4">
              <a:avLst>
                <a:gd name="adj1" fmla="val 31276"/>
                <a:gd name="adj2" fmla="val 121195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BE97235-1DFF-4C20-9E98-0910EB296AB6}"/>
                </a:ext>
              </a:extLst>
            </p:cNvPr>
            <p:cNvCxnSpPr>
              <a:cxnSpLocks/>
              <a:stCxn id="76" idx="0"/>
              <a:endCxn id="82" idx="2"/>
            </p:cNvCxnSpPr>
            <p:nvPr/>
          </p:nvCxnSpPr>
          <p:spPr>
            <a:xfrm flipH="1" flipV="1">
              <a:off x="3563707" y="4484059"/>
              <a:ext cx="3512" cy="16400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CBCA5E-3571-429E-8287-AD726C258E49}"/>
                </a:ext>
              </a:extLst>
            </p:cNvPr>
            <p:cNvSpPr txBox="1"/>
            <p:nvPr/>
          </p:nvSpPr>
          <p:spPr>
            <a:xfrm>
              <a:off x="3148928" y="4187004"/>
              <a:ext cx="829558" cy="29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otham Rounded Book" pitchFamily="50" charset="0"/>
                </a:rPr>
                <a:t>Nodes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75F0683-DC7B-4504-A352-A74F1376F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7443" y="2803797"/>
              <a:ext cx="349136" cy="21984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B38ABE6-3458-4252-AD0E-8C2E1C85C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2959" y="2798989"/>
              <a:ext cx="304074" cy="21207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4A20AD-70AE-403A-A9EE-D10B1AA4E2E5}"/>
                </a:ext>
              </a:extLst>
            </p:cNvPr>
            <p:cNvSpPr txBox="1"/>
            <p:nvPr/>
          </p:nvSpPr>
          <p:spPr>
            <a:xfrm>
              <a:off x="3239055" y="2495086"/>
              <a:ext cx="716437" cy="24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Gotham Rounded Book" pitchFamily="50" charset="0"/>
                </a:rPr>
                <a:t>Edges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9883FD4-B809-4B32-813A-E9C17A2BCAD5}"/>
                </a:ext>
              </a:extLst>
            </p:cNvPr>
            <p:cNvCxnSpPr>
              <a:cxnSpLocks/>
              <a:stCxn id="74" idx="2"/>
              <a:endCxn id="82" idx="0"/>
            </p:cNvCxnSpPr>
            <p:nvPr/>
          </p:nvCxnSpPr>
          <p:spPr>
            <a:xfrm flipH="1">
              <a:off x="3563707" y="3972626"/>
              <a:ext cx="3512" cy="21437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094CE623-9E72-4945-BD0A-1CEF9238199F}"/>
              </a:ext>
            </a:extLst>
          </p:cNvPr>
          <p:cNvSpPr/>
          <p:nvPr/>
        </p:nvSpPr>
        <p:spPr>
          <a:xfrm>
            <a:off x="754144" y="1349377"/>
            <a:ext cx="9613725" cy="838919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13FCFC3-4047-4055-815A-2137D11EB9BC}"/>
              </a:ext>
            </a:extLst>
          </p:cNvPr>
          <p:cNvSpPr/>
          <p:nvPr/>
        </p:nvSpPr>
        <p:spPr>
          <a:xfrm>
            <a:off x="2385027" y="3547184"/>
            <a:ext cx="6092094" cy="2871996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08F0652-6BFF-4432-AE13-81307E940569}"/>
              </a:ext>
            </a:extLst>
          </p:cNvPr>
          <p:cNvSpPr/>
          <p:nvPr/>
        </p:nvSpPr>
        <p:spPr>
          <a:xfrm>
            <a:off x="233603" y="4491277"/>
            <a:ext cx="2227954" cy="129294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AC088F-7557-4E90-A674-26CD1FE762F8}"/>
              </a:ext>
            </a:extLst>
          </p:cNvPr>
          <p:cNvSpPr/>
          <p:nvPr/>
        </p:nvSpPr>
        <p:spPr>
          <a:xfrm>
            <a:off x="10086185" y="2889803"/>
            <a:ext cx="2227954" cy="23515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C91A28-5586-4C86-9C7C-5E820990185B}"/>
              </a:ext>
            </a:extLst>
          </p:cNvPr>
          <p:cNvSpPr/>
          <p:nvPr/>
        </p:nvSpPr>
        <p:spPr>
          <a:xfrm>
            <a:off x="8477120" y="3454955"/>
            <a:ext cx="1490189" cy="3273907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2BD938A-7704-4E38-8F01-B345F6388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0" y="2691399"/>
            <a:ext cx="1652735" cy="16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6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is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02E663D0-7A1D-40F3-B91D-5CF13A428DAC}"/>
              </a:ext>
            </a:extLst>
          </p:cNvPr>
          <p:cNvSpPr/>
          <p:nvPr/>
        </p:nvSpPr>
        <p:spPr>
          <a:xfrm>
            <a:off x="-1072546" y="1615653"/>
            <a:ext cx="3852192" cy="3852192"/>
          </a:xfrm>
          <a:prstGeom prst="arc">
            <a:avLst>
              <a:gd name="adj1" fmla="val 16200000"/>
              <a:gd name="adj2" fmla="val 5395857"/>
            </a:avLst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headEnd type="oval" w="lg" len="lg"/>
            <a:tailEnd type="oval" w="lg" len="lg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562BE5-240E-4050-8945-872209CAFC93}"/>
              </a:ext>
            </a:extLst>
          </p:cNvPr>
          <p:cNvSpPr/>
          <p:nvPr/>
        </p:nvSpPr>
        <p:spPr>
          <a:xfrm>
            <a:off x="1490309" y="5108988"/>
            <a:ext cx="342900" cy="3429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EEBC3-6CDD-4082-82E1-84248AF8BA65}"/>
              </a:ext>
            </a:extLst>
          </p:cNvPr>
          <p:cNvSpPr txBox="1"/>
          <p:nvPr/>
        </p:nvSpPr>
        <p:spPr>
          <a:xfrm>
            <a:off x="1833209" y="5154814"/>
            <a:ext cx="81341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500" dirty="0">
                <a:solidFill>
                  <a:srgbClr val="31313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Works on the basis of Data Flow graphs that have nodes and edges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80CF331-7FC8-47A1-AF4A-B164F98D3079}"/>
              </a:ext>
            </a:extLst>
          </p:cNvPr>
          <p:cNvGrpSpPr/>
          <p:nvPr/>
        </p:nvGrpSpPr>
        <p:grpSpPr>
          <a:xfrm>
            <a:off x="1485866" y="1405353"/>
            <a:ext cx="8243206" cy="634066"/>
            <a:chOff x="2360577" y="1681723"/>
            <a:chExt cx="8243206" cy="63406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3B011F-A389-4340-8E6A-DA5B90E97A41}"/>
                </a:ext>
              </a:extLst>
            </p:cNvPr>
            <p:cNvSpPr/>
            <p:nvPr/>
          </p:nvSpPr>
          <p:spPr>
            <a:xfrm>
              <a:off x="2360577" y="1908467"/>
              <a:ext cx="342900" cy="342900"/>
            </a:xfrm>
            <a:prstGeom prst="ellipse">
              <a:avLst/>
            </a:prstGeom>
            <a:solidFill>
              <a:srgbClr val="FF757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A607DD-9906-44CD-A452-9F6BA7E03254}"/>
                </a:ext>
              </a:extLst>
            </p:cNvPr>
            <p:cNvSpPr txBox="1"/>
            <p:nvPr/>
          </p:nvSpPr>
          <p:spPr>
            <a:xfrm>
              <a:off x="2703477" y="1837174"/>
              <a:ext cx="79003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Open source library developed by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78C90A3-E993-45CA-90EA-DACD1EBA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767" y="1681723"/>
              <a:ext cx="1875934" cy="634066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232124-0639-4E48-A676-38E6C33EFE5B}"/>
              </a:ext>
            </a:extLst>
          </p:cNvPr>
          <p:cNvGrpSpPr/>
          <p:nvPr/>
        </p:nvGrpSpPr>
        <p:grpSpPr>
          <a:xfrm>
            <a:off x="2461558" y="2297707"/>
            <a:ext cx="8061478" cy="933097"/>
            <a:chOff x="3239676" y="2440138"/>
            <a:chExt cx="8061478" cy="93309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E00956-174B-435D-9C71-E9814DE839B4}"/>
                </a:ext>
              </a:extLst>
            </p:cNvPr>
            <p:cNvSpPr/>
            <p:nvPr/>
          </p:nvSpPr>
          <p:spPr>
            <a:xfrm>
              <a:off x="3239676" y="2766398"/>
              <a:ext cx="342900" cy="34290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9C1699-30D8-453D-98C7-AE7B96061264}"/>
                </a:ext>
              </a:extLst>
            </p:cNvPr>
            <p:cNvSpPr txBox="1"/>
            <p:nvPr/>
          </p:nvSpPr>
          <p:spPr>
            <a:xfrm>
              <a:off x="3569208" y="2756518"/>
              <a:ext cx="77319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Developed originally to run large numerical computations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A4253D-FC95-4543-B973-DAFD44EC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3410" y="2440138"/>
              <a:ext cx="1400764" cy="933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E60BAF1-14E1-4281-B463-3E6B587BE987}"/>
              </a:ext>
            </a:extLst>
          </p:cNvPr>
          <p:cNvGrpSpPr/>
          <p:nvPr/>
        </p:nvGrpSpPr>
        <p:grpSpPr>
          <a:xfrm>
            <a:off x="2512381" y="3066268"/>
            <a:ext cx="8147372" cy="2011295"/>
            <a:chOff x="2608555" y="2880034"/>
            <a:chExt cx="8147372" cy="201129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023C2A-1533-4EA1-A3B9-A59A868815FE}"/>
                </a:ext>
              </a:extLst>
            </p:cNvPr>
            <p:cNvSpPr/>
            <p:nvPr/>
          </p:nvSpPr>
          <p:spPr>
            <a:xfrm>
              <a:off x="2608555" y="3736790"/>
              <a:ext cx="342900" cy="342900"/>
            </a:xfrm>
            <a:prstGeom prst="ellipse">
              <a:avLst/>
            </a:prstGeom>
            <a:solidFill>
              <a:srgbClr val="17BFA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B89E9F-3A8A-47D0-A05F-DD046FC89454}"/>
                </a:ext>
              </a:extLst>
            </p:cNvPr>
            <p:cNvSpPr txBox="1"/>
            <p:nvPr/>
          </p:nvSpPr>
          <p:spPr>
            <a:xfrm>
              <a:off x="2951455" y="3631241"/>
              <a:ext cx="77319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Accepts data in the form of multidimensional arrays of higher dimensions called Tensors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A20C399-3110-4B54-BEE8-AD4F4B2B8AA2}"/>
                </a:ext>
              </a:extLst>
            </p:cNvPr>
            <p:cNvGrpSpPr/>
            <p:nvPr/>
          </p:nvGrpSpPr>
          <p:grpSpPr>
            <a:xfrm>
              <a:off x="10318477" y="2880034"/>
              <a:ext cx="437450" cy="2011295"/>
              <a:chOff x="10897872" y="3020168"/>
              <a:chExt cx="437450" cy="201129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2629155-F140-4C2E-8171-47B24EB0917E}"/>
                  </a:ext>
                </a:extLst>
              </p:cNvPr>
              <p:cNvGrpSpPr/>
              <p:nvPr/>
            </p:nvGrpSpPr>
            <p:grpSpPr>
              <a:xfrm>
                <a:off x="10897872" y="3020168"/>
                <a:ext cx="437450" cy="2011295"/>
                <a:chOff x="4646263" y="-1166571"/>
                <a:chExt cx="571500" cy="2627629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7EEFD1C-4A12-4112-85F5-AEDC970ADE74}"/>
                    </a:ext>
                  </a:extLst>
                </p:cNvPr>
                <p:cNvSpPr/>
                <p:nvPr/>
              </p:nvSpPr>
              <p:spPr>
                <a:xfrm>
                  <a:off x="4646263" y="-1166571"/>
                  <a:ext cx="571500" cy="2627629"/>
                </a:xfrm>
                <a:prstGeom prst="rect">
                  <a:avLst/>
                </a:prstGeom>
                <a:noFill/>
                <a:ln w="28575">
                  <a:solidFill>
                    <a:srgbClr val="25C3B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03AE0AC-E941-47E5-9EA4-CB25F03F2368}"/>
                    </a:ext>
                  </a:extLst>
                </p:cNvPr>
                <p:cNvSpPr txBox="1"/>
                <p:nvPr/>
              </p:nvSpPr>
              <p:spPr>
                <a:xfrm>
                  <a:off x="4755793" y="-1000799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2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2F7B7D6-41B3-4901-8C81-D409C976DC50}"/>
                    </a:ext>
                  </a:extLst>
                </p:cNvPr>
                <p:cNvSpPr txBox="1"/>
                <p:nvPr/>
              </p:nvSpPr>
              <p:spPr>
                <a:xfrm>
                  <a:off x="4757004" y="517346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8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73C0C13-D84C-4361-A523-0AD0D574012D}"/>
                    </a:ext>
                  </a:extLst>
                </p:cNvPr>
                <p:cNvSpPr txBox="1"/>
                <p:nvPr/>
              </p:nvSpPr>
              <p:spPr>
                <a:xfrm>
                  <a:off x="4755793" y="989202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1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8F711A-17D6-4A2F-8E60-D143F0E6FAE1}"/>
                  </a:ext>
                </a:extLst>
              </p:cNvPr>
              <p:cNvSpPr txBox="1"/>
              <p:nvPr/>
            </p:nvSpPr>
            <p:spPr>
              <a:xfrm>
                <a:off x="10981711" y="3927469"/>
                <a:ext cx="269761" cy="247364"/>
              </a:xfrm>
              <a:prstGeom prst="rect">
                <a:avLst/>
              </a:prstGeom>
              <a:noFill/>
              <a:ln>
                <a:solidFill>
                  <a:srgbClr val="25C3B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FBF21B-8F4C-479D-9C09-A9E07C6E97E6}"/>
                  </a:ext>
                </a:extLst>
              </p:cNvPr>
              <p:cNvSpPr txBox="1"/>
              <p:nvPr/>
            </p:nvSpPr>
            <p:spPr>
              <a:xfrm>
                <a:off x="10981711" y="3537263"/>
                <a:ext cx="269761" cy="247364"/>
              </a:xfrm>
              <a:prstGeom prst="rect">
                <a:avLst/>
              </a:prstGeom>
              <a:noFill/>
              <a:ln>
                <a:solidFill>
                  <a:srgbClr val="25C3B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5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B6B4817-1D12-4863-9D6F-6E662C285FE3}"/>
              </a:ext>
            </a:extLst>
          </p:cNvPr>
          <p:cNvGrpSpPr/>
          <p:nvPr/>
        </p:nvGrpSpPr>
        <p:grpSpPr>
          <a:xfrm>
            <a:off x="8005789" y="4371473"/>
            <a:ext cx="1723283" cy="2227420"/>
            <a:chOff x="2512381" y="2394407"/>
            <a:chExt cx="2133384" cy="268728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C545EB9-C7F8-4BA1-8B1B-DECA837CD288}"/>
                </a:ext>
              </a:extLst>
            </p:cNvPr>
            <p:cNvSpPr/>
            <p:nvPr/>
          </p:nvSpPr>
          <p:spPr>
            <a:xfrm>
              <a:off x="2512381" y="2394408"/>
              <a:ext cx="799629" cy="433633"/>
            </a:xfrm>
            <a:prstGeom prst="ellipse">
              <a:avLst/>
            </a:prstGeom>
            <a:solidFill>
              <a:srgbClr val="2DA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AB5D683C-00B9-4ACE-8925-4A6564122D1A}"/>
                </a:ext>
              </a:extLst>
            </p:cNvPr>
            <p:cNvSpPr/>
            <p:nvPr/>
          </p:nvSpPr>
          <p:spPr>
            <a:xfrm>
              <a:off x="3095879" y="3190202"/>
              <a:ext cx="942680" cy="78242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FA3589C-E715-4FEE-AC9A-33B564869786}"/>
                </a:ext>
              </a:extLst>
            </p:cNvPr>
            <p:cNvSpPr/>
            <p:nvPr/>
          </p:nvSpPr>
          <p:spPr>
            <a:xfrm>
              <a:off x="3846136" y="2394407"/>
              <a:ext cx="799629" cy="4336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D715390-7257-46F8-9847-5207E9B79D4B}"/>
                </a:ext>
              </a:extLst>
            </p:cNvPr>
            <p:cNvSpPr/>
            <p:nvPr/>
          </p:nvSpPr>
          <p:spPr>
            <a:xfrm>
              <a:off x="3167404" y="4648060"/>
              <a:ext cx="799629" cy="43363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037CBA63-F39E-4B4C-8BAD-83FCE3F4F7F3}"/>
                </a:ext>
              </a:extLst>
            </p:cNvPr>
            <p:cNvCxnSpPr>
              <a:stCxn id="76" idx="2"/>
              <a:endCxn id="74" idx="1"/>
            </p:cNvCxnSpPr>
            <p:nvPr/>
          </p:nvCxnSpPr>
          <p:spPr>
            <a:xfrm rot="10800000">
              <a:off x="3095880" y="3581415"/>
              <a:ext cx="71525" cy="1283462"/>
            </a:xfrm>
            <a:prstGeom prst="curvedConnector3">
              <a:avLst>
                <a:gd name="adj1" fmla="val 419609"/>
              </a:avLst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Curved 77">
              <a:extLst>
                <a:ext uri="{FF2B5EF4-FFF2-40B4-BE49-F238E27FC236}">
                  <a16:creationId xmlns:a16="http://schemas.microsoft.com/office/drawing/2014/main" id="{9C29033D-5FCC-40A8-A141-C270A952B6A0}"/>
                </a:ext>
              </a:extLst>
            </p:cNvPr>
            <p:cNvCxnSpPr>
              <a:cxnSpLocks/>
              <a:stCxn id="76" idx="6"/>
              <a:endCxn id="74" idx="3"/>
            </p:cNvCxnSpPr>
            <p:nvPr/>
          </p:nvCxnSpPr>
          <p:spPr>
            <a:xfrm flipV="1">
              <a:off x="3967033" y="3581415"/>
              <a:ext cx="71526" cy="1283462"/>
            </a:xfrm>
            <a:prstGeom prst="curvedConnector3">
              <a:avLst>
                <a:gd name="adj1" fmla="val 419604"/>
              </a:avLst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2B4219B8-B1A5-4C9A-83D9-B2A4559E91F1}"/>
                </a:ext>
              </a:extLst>
            </p:cNvPr>
            <p:cNvCxnSpPr>
              <a:cxnSpLocks/>
              <a:stCxn id="74" idx="0"/>
              <a:endCxn id="73" idx="2"/>
            </p:cNvCxnSpPr>
            <p:nvPr/>
          </p:nvCxnSpPr>
          <p:spPr>
            <a:xfrm rot="16200000" flipV="1">
              <a:off x="2750312" y="2373295"/>
              <a:ext cx="578977" cy="1054838"/>
            </a:xfrm>
            <a:prstGeom prst="curvedConnector4">
              <a:avLst>
                <a:gd name="adj1" fmla="val 31276"/>
                <a:gd name="adj2" fmla="val 121672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006C55A4-4B9D-4F06-94C4-EFC7F86572C9}"/>
                </a:ext>
              </a:extLst>
            </p:cNvPr>
            <p:cNvCxnSpPr>
              <a:cxnSpLocks/>
              <a:stCxn id="74" idx="0"/>
              <a:endCxn id="75" idx="6"/>
            </p:cNvCxnSpPr>
            <p:nvPr/>
          </p:nvCxnSpPr>
          <p:spPr>
            <a:xfrm rot="5400000" flipH="1" flipV="1">
              <a:off x="3817003" y="2361440"/>
              <a:ext cx="578978" cy="1078546"/>
            </a:xfrm>
            <a:prstGeom prst="curvedConnector4">
              <a:avLst>
                <a:gd name="adj1" fmla="val 31276"/>
                <a:gd name="adj2" fmla="val 121195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BE97235-1DFF-4C20-9E98-0910EB296AB6}"/>
                </a:ext>
              </a:extLst>
            </p:cNvPr>
            <p:cNvCxnSpPr>
              <a:cxnSpLocks/>
              <a:stCxn id="76" idx="0"/>
              <a:endCxn id="82" idx="2"/>
            </p:cNvCxnSpPr>
            <p:nvPr/>
          </p:nvCxnSpPr>
          <p:spPr>
            <a:xfrm flipH="1" flipV="1">
              <a:off x="3563707" y="4484059"/>
              <a:ext cx="3512" cy="16400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CBCA5E-3571-429E-8287-AD726C258E49}"/>
                </a:ext>
              </a:extLst>
            </p:cNvPr>
            <p:cNvSpPr txBox="1"/>
            <p:nvPr/>
          </p:nvSpPr>
          <p:spPr>
            <a:xfrm>
              <a:off x="3148928" y="4187004"/>
              <a:ext cx="829558" cy="29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otham Rounded Book" pitchFamily="50" charset="0"/>
                </a:rPr>
                <a:t>Nodes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75F0683-DC7B-4504-A352-A74F1376F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7443" y="2803797"/>
              <a:ext cx="349136" cy="21984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B38ABE6-3458-4252-AD0E-8C2E1C85C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2959" y="2798989"/>
              <a:ext cx="304074" cy="21207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4A20AD-70AE-403A-A9EE-D10B1AA4E2E5}"/>
                </a:ext>
              </a:extLst>
            </p:cNvPr>
            <p:cNvSpPr txBox="1"/>
            <p:nvPr/>
          </p:nvSpPr>
          <p:spPr>
            <a:xfrm>
              <a:off x="3239055" y="2495086"/>
              <a:ext cx="716437" cy="24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Gotham Rounded Book" pitchFamily="50" charset="0"/>
                </a:rPr>
                <a:t>Edges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9883FD4-B809-4B32-813A-E9C17A2BCAD5}"/>
                </a:ext>
              </a:extLst>
            </p:cNvPr>
            <p:cNvCxnSpPr>
              <a:cxnSpLocks/>
              <a:stCxn id="74" idx="2"/>
              <a:endCxn id="82" idx="0"/>
            </p:cNvCxnSpPr>
            <p:nvPr/>
          </p:nvCxnSpPr>
          <p:spPr>
            <a:xfrm flipH="1">
              <a:off x="3563707" y="3972626"/>
              <a:ext cx="3512" cy="21437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094CE623-9E72-4945-BD0A-1CEF9238199F}"/>
              </a:ext>
            </a:extLst>
          </p:cNvPr>
          <p:cNvSpPr/>
          <p:nvPr/>
        </p:nvSpPr>
        <p:spPr>
          <a:xfrm>
            <a:off x="1420733" y="1220447"/>
            <a:ext cx="9020289" cy="11184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13FCFC3-4047-4055-815A-2137D11EB9BC}"/>
              </a:ext>
            </a:extLst>
          </p:cNvPr>
          <p:cNvSpPr/>
          <p:nvPr/>
        </p:nvSpPr>
        <p:spPr>
          <a:xfrm>
            <a:off x="5572564" y="5451888"/>
            <a:ext cx="4394746" cy="129294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08F0652-6BFF-4432-AE13-81307E940569}"/>
              </a:ext>
            </a:extLst>
          </p:cNvPr>
          <p:cNvSpPr/>
          <p:nvPr/>
        </p:nvSpPr>
        <p:spPr>
          <a:xfrm>
            <a:off x="233603" y="4491277"/>
            <a:ext cx="2227954" cy="129294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92955B-DB90-47B4-ABCA-2F5372E9AC34}"/>
              </a:ext>
            </a:extLst>
          </p:cNvPr>
          <p:cNvSpPr/>
          <p:nvPr/>
        </p:nvSpPr>
        <p:spPr>
          <a:xfrm>
            <a:off x="2342363" y="2144968"/>
            <a:ext cx="7624947" cy="14778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3E5E7F-7947-4412-91D8-2F47BD9D2D3B}"/>
              </a:ext>
            </a:extLst>
          </p:cNvPr>
          <p:cNvSpPr/>
          <p:nvPr/>
        </p:nvSpPr>
        <p:spPr>
          <a:xfrm>
            <a:off x="2461558" y="4602571"/>
            <a:ext cx="5221274" cy="1600037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50DC8A5-F614-42FF-AE53-18DCFCD56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0" y="2691399"/>
            <a:ext cx="1652735" cy="165273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66874C1-F430-4DAB-B6BF-07C77EA0011C}"/>
              </a:ext>
            </a:extLst>
          </p:cNvPr>
          <p:cNvSpPr/>
          <p:nvPr/>
        </p:nvSpPr>
        <p:spPr>
          <a:xfrm>
            <a:off x="6860629" y="4274213"/>
            <a:ext cx="3182316" cy="129294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1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is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02E663D0-7A1D-40F3-B91D-5CF13A428DAC}"/>
              </a:ext>
            </a:extLst>
          </p:cNvPr>
          <p:cNvSpPr/>
          <p:nvPr/>
        </p:nvSpPr>
        <p:spPr>
          <a:xfrm>
            <a:off x="-1072546" y="1615653"/>
            <a:ext cx="3852192" cy="3852192"/>
          </a:xfrm>
          <a:prstGeom prst="arc">
            <a:avLst>
              <a:gd name="adj1" fmla="val 16200000"/>
              <a:gd name="adj2" fmla="val 5395857"/>
            </a:avLst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headEnd type="oval" w="lg" len="lg"/>
            <a:tailEnd type="oval" w="lg" len="lg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562BE5-240E-4050-8945-872209CAFC93}"/>
              </a:ext>
            </a:extLst>
          </p:cNvPr>
          <p:cNvSpPr/>
          <p:nvPr/>
        </p:nvSpPr>
        <p:spPr>
          <a:xfrm>
            <a:off x="1490309" y="5108988"/>
            <a:ext cx="342900" cy="3429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EEBC3-6CDD-4082-82E1-84248AF8BA65}"/>
              </a:ext>
            </a:extLst>
          </p:cNvPr>
          <p:cNvSpPr txBox="1"/>
          <p:nvPr/>
        </p:nvSpPr>
        <p:spPr>
          <a:xfrm>
            <a:off x="1833209" y="5154814"/>
            <a:ext cx="81341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500" dirty="0">
                <a:solidFill>
                  <a:srgbClr val="31313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Works on the basis of Data Flow graphs that have nodes and edges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80CF331-7FC8-47A1-AF4A-B164F98D3079}"/>
              </a:ext>
            </a:extLst>
          </p:cNvPr>
          <p:cNvGrpSpPr/>
          <p:nvPr/>
        </p:nvGrpSpPr>
        <p:grpSpPr>
          <a:xfrm>
            <a:off x="1485866" y="1405353"/>
            <a:ext cx="8243206" cy="634066"/>
            <a:chOff x="2360577" y="1681723"/>
            <a:chExt cx="8243206" cy="63406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3B011F-A389-4340-8E6A-DA5B90E97A41}"/>
                </a:ext>
              </a:extLst>
            </p:cNvPr>
            <p:cNvSpPr/>
            <p:nvPr/>
          </p:nvSpPr>
          <p:spPr>
            <a:xfrm>
              <a:off x="2360577" y="1908467"/>
              <a:ext cx="342900" cy="342900"/>
            </a:xfrm>
            <a:prstGeom prst="ellipse">
              <a:avLst/>
            </a:prstGeom>
            <a:solidFill>
              <a:srgbClr val="FF757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A607DD-9906-44CD-A452-9F6BA7E03254}"/>
                </a:ext>
              </a:extLst>
            </p:cNvPr>
            <p:cNvSpPr txBox="1"/>
            <p:nvPr/>
          </p:nvSpPr>
          <p:spPr>
            <a:xfrm>
              <a:off x="2703477" y="1837174"/>
              <a:ext cx="79003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Open source library developed by Google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78C90A3-E993-45CA-90EA-DACD1EBA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767" y="1681723"/>
              <a:ext cx="1875934" cy="634066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232124-0639-4E48-A676-38E6C33EFE5B}"/>
              </a:ext>
            </a:extLst>
          </p:cNvPr>
          <p:cNvGrpSpPr/>
          <p:nvPr/>
        </p:nvGrpSpPr>
        <p:grpSpPr>
          <a:xfrm>
            <a:off x="2461558" y="2297707"/>
            <a:ext cx="8061478" cy="933097"/>
            <a:chOff x="3239676" y="2440138"/>
            <a:chExt cx="8061478" cy="93309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E00956-174B-435D-9C71-E9814DE839B4}"/>
                </a:ext>
              </a:extLst>
            </p:cNvPr>
            <p:cNvSpPr/>
            <p:nvPr/>
          </p:nvSpPr>
          <p:spPr>
            <a:xfrm>
              <a:off x="3239676" y="2766398"/>
              <a:ext cx="342900" cy="34290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9C1699-30D8-453D-98C7-AE7B96061264}"/>
                </a:ext>
              </a:extLst>
            </p:cNvPr>
            <p:cNvSpPr txBox="1"/>
            <p:nvPr/>
          </p:nvSpPr>
          <p:spPr>
            <a:xfrm>
              <a:off x="3569208" y="2756518"/>
              <a:ext cx="77319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Developed originally to run large numerical computations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A4253D-FC95-4543-B973-DAFD44EC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3410" y="2440138"/>
              <a:ext cx="1400764" cy="933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E60BAF1-14E1-4281-B463-3E6B587BE987}"/>
              </a:ext>
            </a:extLst>
          </p:cNvPr>
          <p:cNvGrpSpPr/>
          <p:nvPr/>
        </p:nvGrpSpPr>
        <p:grpSpPr>
          <a:xfrm>
            <a:off x="2512381" y="3066268"/>
            <a:ext cx="8147372" cy="2011295"/>
            <a:chOff x="2608555" y="2880034"/>
            <a:chExt cx="8147372" cy="201129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023C2A-1533-4EA1-A3B9-A59A868815FE}"/>
                </a:ext>
              </a:extLst>
            </p:cNvPr>
            <p:cNvSpPr/>
            <p:nvPr/>
          </p:nvSpPr>
          <p:spPr>
            <a:xfrm>
              <a:off x="2608555" y="3736790"/>
              <a:ext cx="342900" cy="342900"/>
            </a:xfrm>
            <a:prstGeom prst="ellipse">
              <a:avLst/>
            </a:prstGeom>
            <a:solidFill>
              <a:srgbClr val="17BFAB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B89E9F-3A8A-47D0-A05F-DD046FC89454}"/>
                </a:ext>
              </a:extLst>
            </p:cNvPr>
            <p:cNvSpPr txBox="1"/>
            <p:nvPr/>
          </p:nvSpPr>
          <p:spPr>
            <a:xfrm>
              <a:off x="2951455" y="3631241"/>
              <a:ext cx="77319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dirty="0">
                  <a:solidFill>
                    <a:srgbClr val="313131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Accepts data in the form of multidimensional arrays of higher dimensions called Tensors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A20C399-3110-4B54-BEE8-AD4F4B2B8AA2}"/>
                </a:ext>
              </a:extLst>
            </p:cNvPr>
            <p:cNvGrpSpPr/>
            <p:nvPr/>
          </p:nvGrpSpPr>
          <p:grpSpPr>
            <a:xfrm>
              <a:off x="10318477" y="2880034"/>
              <a:ext cx="437450" cy="2011295"/>
              <a:chOff x="10897872" y="3020168"/>
              <a:chExt cx="437450" cy="201129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2629155-F140-4C2E-8171-47B24EB0917E}"/>
                  </a:ext>
                </a:extLst>
              </p:cNvPr>
              <p:cNvGrpSpPr/>
              <p:nvPr/>
            </p:nvGrpSpPr>
            <p:grpSpPr>
              <a:xfrm>
                <a:off x="10897872" y="3020168"/>
                <a:ext cx="437450" cy="2011295"/>
                <a:chOff x="4646263" y="-1166571"/>
                <a:chExt cx="571500" cy="2627629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7EEFD1C-4A12-4112-85F5-AEDC970ADE74}"/>
                    </a:ext>
                  </a:extLst>
                </p:cNvPr>
                <p:cNvSpPr/>
                <p:nvPr/>
              </p:nvSpPr>
              <p:spPr>
                <a:xfrm>
                  <a:off x="4646263" y="-1166571"/>
                  <a:ext cx="571500" cy="2627629"/>
                </a:xfrm>
                <a:prstGeom prst="rect">
                  <a:avLst/>
                </a:prstGeom>
                <a:noFill/>
                <a:ln w="28575">
                  <a:solidFill>
                    <a:srgbClr val="25C3B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03AE0AC-E941-47E5-9EA4-CB25F03F2368}"/>
                    </a:ext>
                  </a:extLst>
                </p:cNvPr>
                <p:cNvSpPr txBox="1"/>
                <p:nvPr/>
              </p:nvSpPr>
              <p:spPr>
                <a:xfrm>
                  <a:off x="4755793" y="-1000799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2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2F7B7D6-41B3-4901-8C81-D409C976DC50}"/>
                    </a:ext>
                  </a:extLst>
                </p:cNvPr>
                <p:cNvSpPr txBox="1"/>
                <p:nvPr/>
              </p:nvSpPr>
              <p:spPr>
                <a:xfrm>
                  <a:off x="4757004" y="517346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8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73C0C13-D84C-4361-A523-0AD0D574012D}"/>
                    </a:ext>
                  </a:extLst>
                </p:cNvPr>
                <p:cNvSpPr txBox="1"/>
                <p:nvPr/>
              </p:nvSpPr>
              <p:spPr>
                <a:xfrm>
                  <a:off x="4755793" y="989202"/>
                  <a:ext cx="352427" cy="323165"/>
                </a:xfrm>
                <a:prstGeom prst="rect">
                  <a:avLst/>
                </a:prstGeom>
                <a:noFill/>
                <a:ln>
                  <a:solidFill>
                    <a:srgbClr val="25C3B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latin typeface="Gotham Rounded Book" pitchFamily="50" charset="0"/>
                    </a:rPr>
                    <a:t>1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A8F711A-17D6-4A2F-8E60-D143F0E6FAE1}"/>
                  </a:ext>
                </a:extLst>
              </p:cNvPr>
              <p:cNvSpPr txBox="1"/>
              <p:nvPr/>
            </p:nvSpPr>
            <p:spPr>
              <a:xfrm>
                <a:off x="10981711" y="3927469"/>
                <a:ext cx="269761" cy="247364"/>
              </a:xfrm>
              <a:prstGeom prst="rect">
                <a:avLst/>
              </a:prstGeom>
              <a:noFill/>
              <a:ln>
                <a:solidFill>
                  <a:srgbClr val="25C3B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FBF21B-8F4C-479D-9C09-A9E07C6E97E6}"/>
                  </a:ext>
                </a:extLst>
              </p:cNvPr>
              <p:cNvSpPr txBox="1"/>
              <p:nvPr/>
            </p:nvSpPr>
            <p:spPr>
              <a:xfrm>
                <a:off x="10981711" y="3537263"/>
                <a:ext cx="269761" cy="247364"/>
              </a:xfrm>
              <a:prstGeom prst="rect">
                <a:avLst/>
              </a:prstGeom>
              <a:noFill/>
              <a:ln>
                <a:solidFill>
                  <a:srgbClr val="25C3B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5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B6B4817-1D12-4863-9D6F-6E662C285FE3}"/>
              </a:ext>
            </a:extLst>
          </p:cNvPr>
          <p:cNvGrpSpPr/>
          <p:nvPr/>
        </p:nvGrpSpPr>
        <p:grpSpPr>
          <a:xfrm>
            <a:off x="8005789" y="4371473"/>
            <a:ext cx="1723283" cy="2227420"/>
            <a:chOff x="2512381" y="2394407"/>
            <a:chExt cx="2133384" cy="268728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C545EB9-C7F8-4BA1-8B1B-DECA837CD288}"/>
                </a:ext>
              </a:extLst>
            </p:cNvPr>
            <p:cNvSpPr/>
            <p:nvPr/>
          </p:nvSpPr>
          <p:spPr>
            <a:xfrm>
              <a:off x="2512381" y="2394408"/>
              <a:ext cx="799629" cy="433633"/>
            </a:xfrm>
            <a:prstGeom prst="ellipse">
              <a:avLst/>
            </a:prstGeom>
            <a:solidFill>
              <a:srgbClr val="2DA9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AB5D683C-00B9-4ACE-8925-4A6564122D1A}"/>
                </a:ext>
              </a:extLst>
            </p:cNvPr>
            <p:cNvSpPr/>
            <p:nvPr/>
          </p:nvSpPr>
          <p:spPr>
            <a:xfrm>
              <a:off x="3095879" y="3190202"/>
              <a:ext cx="942680" cy="78242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FA3589C-E715-4FEE-AC9A-33B564869786}"/>
                </a:ext>
              </a:extLst>
            </p:cNvPr>
            <p:cNvSpPr/>
            <p:nvPr/>
          </p:nvSpPr>
          <p:spPr>
            <a:xfrm>
              <a:off x="3846136" y="2394407"/>
              <a:ext cx="799629" cy="4336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D715390-7257-46F8-9847-5207E9B79D4B}"/>
                </a:ext>
              </a:extLst>
            </p:cNvPr>
            <p:cNvSpPr/>
            <p:nvPr/>
          </p:nvSpPr>
          <p:spPr>
            <a:xfrm>
              <a:off x="3167404" y="4648060"/>
              <a:ext cx="799629" cy="43363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037CBA63-F39E-4B4C-8BAD-83FCE3F4F7F3}"/>
                </a:ext>
              </a:extLst>
            </p:cNvPr>
            <p:cNvCxnSpPr>
              <a:stCxn id="76" idx="2"/>
              <a:endCxn id="74" idx="1"/>
            </p:cNvCxnSpPr>
            <p:nvPr/>
          </p:nvCxnSpPr>
          <p:spPr>
            <a:xfrm rot="10800000">
              <a:off x="3095880" y="3581415"/>
              <a:ext cx="71525" cy="1283462"/>
            </a:xfrm>
            <a:prstGeom prst="curvedConnector3">
              <a:avLst>
                <a:gd name="adj1" fmla="val 419609"/>
              </a:avLst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Curved 77">
              <a:extLst>
                <a:ext uri="{FF2B5EF4-FFF2-40B4-BE49-F238E27FC236}">
                  <a16:creationId xmlns:a16="http://schemas.microsoft.com/office/drawing/2014/main" id="{9C29033D-5FCC-40A8-A141-C270A952B6A0}"/>
                </a:ext>
              </a:extLst>
            </p:cNvPr>
            <p:cNvCxnSpPr>
              <a:cxnSpLocks/>
              <a:stCxn id="76" idx="6"/>
              <a:endCxn id="74" idx="3"/>
            </p:cNvCxnSpPr>
            <p:nvPr/>
          </p:nvCxnSpPr>
          <p:spPr>
            <a:xfrm flipV="1">
              <a:off x="3967033" y="3581415"/>
              <a:ext cx="71526" cy="1283462"/>
            </a:xfrm>
            <a:prstGeom prst="curvedConnector3">
              <a:avLst>
                <a:gd name="adj1" fmla="val 419604"/>
              </a:avLst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2B4219B8-B1A5-4C9A-83D9-B2A4559E91F1}"/>
                </a:ext>
              </a:extLst>
            </p:cNvPr>
            <p:cNvCxnSpPr>
              <a:cxnSpLocks/>
              <a:stCxn id="74" idx="0"/>
              <a:endCxn id="73" idx="2"/>
            </p:cNvCxnSpPr>
            <p:nvPr/>
          </p:nvCxnSpPr>
          <p:spPr>
            <a:xfrm rot="16200000" flipV="1">
              <a:off x="2750312" y="2373295"/>
              <a:ext cx="578977" cy="1054838"/>
            </a:xfrm>
            <a:prstGeom prst="curvedConnector4">
              <a:avLst>
                <a:gd name="adj1" fmla="val 31276"/>
                <a:gd name="adj2" fmla="val 121672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Curved 79">
              <a:extLst>
                <a:ext uri="{FF2B5EF4-FFF2-40B4-BE49-F238E27FC236}">
                  <a16:creationId xmlns:a16="http://schemas.microsoft.com/office/drawing/2014/main" id="{006C55A4-4B9D-4F06-94C4-EFC7F86572C9}"/>
                </a:ext>
              </a:extLst>
            </p:cNvPr>
            <p:cNvCxnSpPr>
              <a:cxnSpLocks/>
              <a:stCxn id="74" idx="0"/>
              <a:endCxn id="75" idx="6"/>
            </p:cNvCxnSpPr>
            <p:nvPr/>
          </p:nvCxnSpPr>
          <p:spPr>
            <a:xfrm rot="5400000" flipH="1" flipV="1">
              <a:off x="3817003" y="2361440"/>
              <a:ext cx="578978" cy="1078546"/>
            </a:xfrm>
            <a:prstGeom prst="curvedConnector4">
              <a:avLst>
                <a:gd name="adj1" fmla="val 31276"/>
                <a:gd name="adj2" fmla="val 121195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BE97235-1DFF-4C20-9E98-0910EB296AB6}"/>
                </a:ext>
              </a:extLst>
            </p:cNvPr>
            <p:cNvCxnSpPr>
              <a:cxnSpLocks/>
              <a:stCxn id="76" idx="0"/>
              <a:endCxn id="82" idx="2"/>
            </p:cNvCxnSpPr>
            <p:nvPr/>
          </p:nvCxnSpPr>
          <p:spPr>
            <a:xfrm flipH="1" flipV="1">
              <a:off x="3563707" y="4484059"/>
              <a:ext cx="3512" cy="16400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CBCA5E-3571-429E-8287-AD726C258E49}"/>
                </a:ext>
              </a:extLst>
            </p:cNvPr>
            <p:cNvSpPr txBox="1"/>
            <p:nvPr/>
          </p:nvSpPr>
          <p:spPr>
            <a:xfrm>
              <a:off x="3148928" y="4187004"/>
              <a:ext cx="829558" cy="29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Gotham Rounded Book" pitchFamily="50" charset="0"/>
                </a:rPr>
                <a:t>Nodes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75F0683-DC7B-4504-A352-A74F1376F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7443" y="2803797"/>
              <a:ext cx="349136" cy="21984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B38ABE6-3458-4252-AD0E-8C2E1C85C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2959" y="2798989"/>
              <a:ext cx="304074" cy="21207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4A20AD-70AE-403A-A9EE-D10B1AA4E2E5}"/>
                </a:ext>
              </a:extLst>
            </p:cNvPr>
            <p:cNvSpPr txBox="1"/>
            <p:nvPr/>
          </p:nvSpPr>
          <p:spPr>
            <a:xfrm>
              <a:off x="3239055" y="2495086"/>
              <a:ext cx="716437" cy="24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Gotham Rounded Book" pitchFamily="50" charset="0"/>
                </a:rPr>
                <a:t>Edges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9883FD4-B809-4B32-813A-E9C17A2BCAD5}"/>
                </a:ext>
              </a:extLst>
            </p:cNvPr>
            <p:cNvCxnSpPr>
              <a:cxnSpLocks/>
              <a:stCxn id="74" idx="2"/>
              <a:endCxn id="82" idx="0"/>
            </p:cNvCxnSpPr>
            <p:nvPr/>
          </p:nvCxnSpPr>
          <p:spPr>
            <a:xfrm flipH="1">
              <a:off x="3563707" y="3972626"/>
              <a:ext cx="3512" cy="21437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094CE623-9E72-4945-BD0A-1CEF9238199F}"/>
              </a:ext>
            </a:extLst>
          </p:cNvPr>
          <p:cNvSpPr/>
          <p:nvPr/>
        </p:nvSpPr>
        <p:spPr>
          <a:xfrm>
            <a:off x="2369848" y="2284761"/>
            <a:ext cx="8965247" cy="204643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08F0652-6BFF-4432-AE13-81307E940569}"/>
              </a:ext>
            </a:extLst>
          </p:cNvPr>
          <p:cNvSpPr/>
          <p:nvPr/>
        </p:nvSpPr>
        <p:spPr>
          <a:xfrm>
            <a:off x="233603" y="1270869"/>
            <a:ext cx="8052557" cy="126964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55BACE-682A-4478-9F11-BA66F1E1E32F}"/>
              </a:ext>
            </a:extLst>
          </p:cNvPr>
          <p:cNvSpPr/>
          <p:nvPr/>
        </p:nvSpPr>
        <p:spPr>
          <a:xfrm>
            <a:off x="10095567" y="4317222"/>
            <a:ext cx="2227954" cy="99125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F514916-6867-4C90-975B-96D85A574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0" y="2691399"/>
            <a:ext cx="1652735" cy="165273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152AEED-7A21-4CFB-8FC4-9735B3CBD9F9}"/>
              </a:ext>
            </a:extLst>
          </p:cNvPr>
          <p:cNvSpPr/>
          <p:nvPr/>
        </p:nvSpPr>
        <p:spPr>
          <a:xfrm>
            <a:off x="2062030" y="3718970"/>
            <a:ext cx="1518155" cy="1292948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2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</a:t>
            </a:r>
            <a:r>
              <a:rPr lang="en-US" sz="3000" dirty="0"/>
              <a:t>are</a:t>
            </a:r>
            <a:r>
              <a:rPr lang="en-US" sz="3000" dirty="0">
                <a:latin typeface="Gotham Rounded Bold" pitchFamily="50" charset="0"/>
              </a:rPr>
              <a:t> Tensors?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3CB5203-D886-4093-9418-48D27854E978}"/>
              </a:ext>
            </a:extLst>
          </p:cNvPr>
          <p:cNvSpPr/>
          <p:nvPr/>
        </p:nvSpPr>
        <p:spPr>
          <a:xfrm>
            <a:off x="829354" y="1990607"/>
            <a:ext cx="10779980" cy="694955"/>
          </a:xfrm>
          <a:prstGeom prst="round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1" dirty="0">
                <a:latin typeface="Gotham Rounded Book" pitchFamily="50" charset="0"/>
              </a:rPr>
              <a:t>Tensor is a generalization of vectors and matrices of potentially higher dimensions. Arrays of data with different dimensions and ranks that are fed as input to the neural network are called Tensors.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FEFF58F-FEB5-4E43-AC96-E8E610EF9F88}"/>
              </a:ext>
            </a:extLst>
          </p:cNvPr>
          <p:cNvSpPr/>
          <p:nvPr/>
        </p:nvSpPr>
        <p:spPr>
          <a:xfrm>
            <a:off x="4778349" y="1416750"/>
            <a:ext cx="2640846" cy="518801"/>
          </a:xfrm>
          <a:prstGeom prst="roundRect">
            <a:avLst/>
          </a:prstGeom>
          <a:solidFill>
            <a:srgbClr val="5B9B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Tensors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E274D0B-9391-4093-B013-C3EDF96D5D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2226057"/>
            <a:ext cx="753940" cy="1703193"/>
          </a:xfrm>
          <a:prstGeom prst="rect">
            <a:avLst/>
          </a:prstGeom>
        </p:spPr>
      </p:pic>
      <p:grpSp>
        <p:nvGrpSpPr>
          <p:cNvPr id="280" name="Group 279">
            <a:extLst>
              <a:ext uri="{FF2B5EF4-FFF2-40B4-BE49-F238E27FC236}">
                <a16:creationId xmlns:a16="http://schemas.microsoft.com/office/drawing/2014/main" id="{C1499B31-0172-4166-A543-A30C7CA1D3D1}"/>
              </a:ext>
            </a:extLst>
          </p:cNvPr>
          <p:cNvGrpSpPr/>
          <p:nvPr/>
        </p:nvGrpSpPr>
        <p:grpSpPr>
          <a:xfrm>
            <a:off x="1425463" y="3369796"/>
            <a:ext cx="9346618" cy="2884251"/>
            <a:chOff x="1425463" y="3377971"/>
            <a:chExt cx="9346618" cy="2884251"/>
          </a:xfrm>
        </p:grpSpPr>
        <p:sp>
          <p:nvSpPr>
            <p:cNvPr id="279" name="Rectangle: Rounded Corners 278">
              <a:extLst>
                <a:ext uri="{FF2B5EF4-FFF2-40B4-BE49-F238E27FC236}">
                  <a16:creationId xmlns:a16="http://schemas.microsoft.com/office/drawing/2014/main" id="{2F8766A2-B88D-4810-8F43-6697CA78DE9A}"/>
                </a:ext>
              </a:extLst>
            </p:cNvPr>
            <p:cNvSpPr/>
            <p:nvPr/>
          </p:nvSpPr>
          <p:spPr>
            <a:xfrm>
              <a:off x="9456915" y="3827720"/>
              <a:ext cx="844751" cy="155848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: Rounded Corners 277">
              <a:extLst>
                <a:ext uri="{FF2B5EF4-FFF2-40B4-BE49-F238E27FC236}">
                  <a16:creationId xmlns:a16="http://schemas.microsoft.com/office/drawing/2014/main" id="{94C58CFD-2BDA-46A2-B7A4-5977A75D2F0D}"/>
                </a:ext>
              </a:extLst>
            </p:cNvPr>
            <p:cNvSpPr/>
            <p:nvPr/>
          </p:nvSpPr>
          <p:spPr>
            <a:xfrm>
              <a:off x="8240857" y="3377971"/>
              <a:ext cx="857839" cy="2607564"/>
            </a:xfrm>
            <a:prstGeom prst="roundRect">
              <a:avLst/>
            </a:prstGeom>
            <a:solidFill>
              <a:srgbClr val="FFCCC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4F63C3AC-9E40-4824-B2D0-6BAF9B54AF65}"/>
                </a:ext>
              </a:extLst>
            </p:cNvPr>
            <p:cNvSpPr/>
            <p:nvPr/>
          </p:nvSpPr>
          <p:spPr>
            <a:xfrm>
              <a:off x="7006602" y="3378456"/>
              <a:ext cx="857839" cy="2607564"/>
            </a:xfrm>
            <a:prstGeom prst="roundRect">
              <a:avLst/>
            </a:prstGeom>
            <a:solidFill>
              <a:srgbClr val="FFCCC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BF1CE5E3-49D9-4E19-A914-DDEA28881540}"/>
                </a:ext>
              </a:extLst>
            </p:cNvPr>
            <p:cNvSpPr/>
            <p:nvPr/>
          </p:nvSpPr>
          <p:spPr>
            <a:xfrm>
              <a:off x="5797485" y="3626973"/>
              <a:ext cx="857839" cy="21799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2C68D7A2-B8BE-4D48-8CCF-45B94C6FB0F4}"/>
                </a:ext>
              </a:extLst>
            </p:cNvPr>
            <p:cNvGrpSpPr/>
            <p:nvPr/>
          </p:nvGrpSpPr>
          <p:grpSpPr>
            <a:xfrm>
              <a:off x="1425463" y="3419430"/>
              <a:ext cx="9346618" cy="2483728"/>
              <a:chOff x="960158" y="3617190"/>
              <a:chExt cx="9346618" cy="2483728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FAFF75FA-D5BA-4A4E-B94C-3ECC270CE6C1}"/>
                  </a:ext>
                </a:extLst>
              </p:cNvPr>
              <p:cNvGrpSpPr/>
              <p:nvPr/>
            </p:nvGrpSpPr>
            <p:grpSpPr>
              <a:xfrm>
                <a:off x="3164596" y="3617190"/>
                <a:ext cx="7142180" cy="2483728"/>
                <a:chOff x="2020673" y="3657473"/>
                <a:chExt cx="7142180" cy="2483728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ACD1552A-9B05-4AB1-99F3-195391E99395}"/>
                    </a:ext>
                  </a:extLst>
                </p:cNvPr>
                <p:cNvGrpSpPr/>
                <p:nvPr/>
              </p:nvGrpSpPr>
              <p:grpSpPr>
                <a:xfrm>
                  <a:off x="4429556" y="3657473"/>
                  <a:ext cx="4011105" cy="2483728"/>
                  <a:chOff x="4420129" y="3883716"/>
                  <a:chExt cx="4011105" cy="2483728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678F4512-89A1-4E1C-A34F-8EC9BB1A7DEA}"/>
                      </a:ext>
                    </a:extLst>
                  </p:cNvPr>
                  <p:cNvGrpSpPr/>
                  <p:nvPr/>
                </p:nvGrpSpPr>
                <p:grpSpPr>
                  <a:xfrm>
                    <a:off x="4420129" y="4234023"/>
                    <a:ext cx="358220" cy="1869650"/>
                    <a:chOff x="4420129" y="4053525"/>
                    <a:chExt cx="358220" cy="1869650"/>
                  </a:xfrm>
                </p:grpSpPr>
                <p:sp>
                  <p:nvSpPr>
                    <p:cNvPr id="64" name="Flowchart: Connector 63">
                      <a:extLst>
                        <a:ext uri="{FF2B5EF4-FFF2-40B4-BE49-F238E27FC236}">
                          <a16:creationId xmlns:a16="http://schemas.microsoft.com/office/drawing/2014/main" id="{AE5CD592-F594-427A-811C-6DEBDCADA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0130" y="4053525"/>
                      <a:ext cx="358219" cy="395926"/>
                    </a:xfrm>
                    <a:prstGeom prst="flowChartConnector">
                      <a:avLst/>
                    </a:prstGeom>
                    <a:solidFill>
                      <a:srgbClr val="5B9BD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5" name="Flowchart: Connector 64">
                      <a:extLst>
                        <a:ext uri="{FF2B5EF4-FFF2-40B4-BE49-F238E27FC236}">
                          <a16:creationId xmlns:a16="http://schemas.microsoft.com/office/drawing/2014/main" id="{14DD3CF0-FF9F-41B3-859F-DB2D14CFC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0129" y="4790387"/>
                      <a:ext cx="358219" cy="395926"/>
                    </a:xfrm>
                    <a:prstGeom prst="flowChartConnector">
                      <a:avLst/>
                    </a:prstGeom>
                    <a:solidFill>
                      <a:srgbClr val="5B9BD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Flowchart: Connector 65">
                      <a:extLst>
                        <a:ext uri="{FF2B5EF4-FFF2-40B4-BE49-F238E27FC236}">
                          <a16:creationId xmlns:a16="http://schemas.microsoft.com/office/drawing/2014/main" id="{F541E356-BFA9-449B-9378-F06BE623B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0130" y="5527249"/>
                      <a:ext cx="358219" cy="395926"/>
                    </a:xfrm>
                    <a:prstGeom prst="flowChartConnector">
                      <a:avLst/>
                    </a:prstGeom>
                    <a:solidFill>
                      <a:srgbClr val="5B9BD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14BDBC0E-A034-4BA5-AE6D-DDEF6FEEACA5}"/>
                      </a:ext>
                    </a:extLst>
                  </p:cNvPr>
                  <p:cNvGrpSpPr/>
                  <p:nvPr/>
                </p:nvGrpSpPr>
                <p:grpSpPr>
                  <a:xfrm>
                    <a:off x="5637758" y="3902877"/>
                    <a:ext cx="358220" cy="2464567"/>
                    <a:chOff x="5637758" y="3902877"/>
                    <a:chExt cx="358220" cy="2464567"/>
                  </a:xfrm>
                </p:grpSpPr>
                <p:sp>
                  <p:nvSpPr>
                    <p:cNvPr id="67" name="Flowchart: Connector 66">
                      <a:extLst>
                        <a:ext uri="{FF2B5EF4-FFF2-40B4-BE49-F238E27FC236}">
                          <a16:creationId xmlns:a16="http://schemas.microsoft.com/office/drawing/2014/main" id="{EBB78ACA-CCED-4E17-9ED3-E105E03CB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7759" y="3902877"/>
                      <a:ext cx="358219" cy="395926"/>
                    </a:xfrm>
                    <a:prstGeom prst="flowChartConnector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Flowchart: Connector 67">
                      <a:extLst>
                        <a:ext uri="{FF2B5EF4-FFF2-40B4-BE49-F238E27FC236}">
                          <a16:creationId xmlns:a16="http://schemas.microsoft.com/office/drawing/2014/main" id="{C7555DF8-8B65-4BCB-8C75-D30E40A307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7759" y="4592424"/>
                      <a:ext cx="358219" cy="395926"/>
                    </a:xfrm>
                    <a:prstGeom prst="flowChartConnector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Flowchart: Connector 68">
                      <a:extLst>
                        <a:ext uri="{FF2B5EF4-FFF2-40B4-BE49-F238E27FC236}">
                          <a16:creationId xmlns:a16="http://schemas.microsoft.com/office/drawing/2014/main" id="{08CC5B0E-9134-4C31-824E-FF6CF8337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7759" y="5281971"/>
                      <a:ext cx="358219" cy="395926"/>
                    </a:xfrm>
                    <a:prstGeom prst="flowChartConnector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Flowchart: Connector 69">
                      <a:extLst>
                        <a:ext uri="{FF2B5EF4-FFF2-40B4-BE49-F238E27FC236}">
                          <a16:creationId xmlns:a16="http://schemas.microsoft.com/office/drawing/2014/main" id="{70606229-C725-41B1-B6C8-762929051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7758" y="5971518"/>
                      <a:ext cx="358219" cy="395926"/>
                    </a:xfrm>
                    <a:prstGeom prst="flowChartConnector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9C9A27A-7FCA-488B-A567-DBBE8AB790FD}"/>
                      </a:ext>
                    </a:extLst>
                  </p:cNvPr>
                  <p:cNvGrpSpPr/>
                  <p:nvPr/>
                </p:nvGrpSpPr>
                <p:grpSpPr>
                  <a:xfrm>
                    <a:off x="6855386" y="3883716"/>
                    <a:ext cx="358220" cy="2464567"/>
                    <a:chOff x="5637758" y="3902877"/>
                    <a:chExt cx="358220" cy="2464567"/>
                  </a:xfrm>
                </p:grpSpPr>
                <p:sp>
                  <p:nvSpPr>
                    <p:cNvPr id="74" name="Flowchart: Connector 73">
                      <a:extLst>
                        <a:ext uri="{FF2B5EF4-FFF2-40B4-BE49-F238E27FC236}">
                          <a16:creationId xmlns:a16="http://schemas.microsoft.com/office/drawing/2014/main" id="{CCAD49F0-D349-4733-89DC-3ED0E45B66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7759" y="3902877"/>
                      <a:ext cx="358219" cy="395926"/>
                    </a:xfrm>
                    <a:prstGeom prst="flowChartConnector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lowchart: Connector 74">
                      <a:extLst>
                        <a:ext uri="{FF2B5EF4-FFF2-40B4-BE49-F238E27FC236}">
                          <a16:creationId xmlns:a16="http://schemas.microsoft.com/office/drawing/2014/main" id="{18025315-AF47-408A-9392-ED09F3FED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7759" y="4592424"/>
                      <a:ext cx="358219" cy="395926"/>
                    </a:xfrm>
                    <a:prstGeom prst="flowChartConnector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" name="Flowchart: Connector 75">
                      <a:extLst>
                        <a:ext uri="{FF2B5EF4-FFF2-40B4-BE49-F238E27FC236}">
                          <a16:creationId xmlns:a16="http://schemas.microsoft.com/office/drawing/2014/main" id="{CECC6FA8-1056-4F0D-A5CA-5CEE411B3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7759" y="5281971"/>
                      <a:ext cx="358219" cy="395926"/>
                    </a:xfrm>
                    <a:prstGeom prst="flowChartConnector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" name="Flowchart: Connector 76">
                      <a:extLst>
                        <a:ext uri="{FF2B5EF4-FFF2-40B4-BE49-F238E27FC236}">
                          <a16:creationId xmlns:a16="http://schemas.microsoft.com/office/drawing/2014/main" id="{70838A5B-5FC7-4236-B22B-D1511D2D1C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7758" y="5971518"/>
                      <a:ext cx="358219" cy="395926"/>
                    </a:xfrm>
                    <a:prstGeom prst="flowChartConnector">
                      <a:avLst/>
                    </a:pr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4F7F2F12-DA37-4584-B301-741CC96C9C6D}"/>
                      </a:ext>
                    </a:extLst>
                  </p:cNvPr>
                  <p:cNvGrpSpPr/>
                  <p:nvPr/>
                </p:nvGrpSpPr>
                <p:grpSpPr>
                  <a:xfrm>
                    <a:off x="8073015" y="4523180"/>
                    <a:ext cx="358219" cy="1085473"/>
                    <a:chOff x="5637759" y="4592424"/>
                    <a:chExt cx="358219" cy="1085473"/>
                  </a:xfrm>
                </p:grpSpPr>
                <p:sp>
                  <p:nvSpPr>
                    <p:cNvPr id="80" name="Flowchart: Connector 79">
                      <a:extLst>
                        <a:ext uri="{FF2B5EF4-FFF2-40B4-BE49-F238E27FC236}">
                          <a16:creationId xmlns:a16="http://schemas.microsoft.com/office/drawing/2014/main" id="{B5BEFAF5-1ABC-4903-A91D-7CA7C2D54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7759" y="4592424"/>
                      <a:ext cx="358219" cy="395926"/>
                    </a:xfrm>
                    <a:prstGeom prst="flowChartConnector">
                      <a:avLst/>
                    </a:prstGeom>
                    <a:solidFill>
                      <a:srgbClr val="EA671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Flowchart: Connector 80">
                      <a:extLst>
                        <a:ext uri="{FF2B5EF4-FFF2-40B4-BE49-F238E27FC236}">
                          <a16:creationId xmlns:a16="http://schemas.microsoft.com/office/drawing/2014/main" id="{7CE1A173-3742-4350-ABC3-47925DF649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7759" y="5281971"/>
                      <a:ext cx="358219" cy="395926"/>
                    </a:xfrm>
                    <a:prstGeom prst="flowChartConnector">
                      <a:avLst/>
                    </a:prstGeom>
                    <a:solidFill>
                      <a:srgbClr val="EA671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1AA9D93F-5485-4F55-B30D-8B29FCEBBBC0}"/>
                      </a:ext>
                    </a:extLst>
                  </p:cNvPr>
                  <p:cNvCxnSpPr>
                    <a:stCxn id="64" idx="6"/>
                    <a:endCxn id="67" idx="2"/>
                  </p:cNvCxnSpPr>
                  <p:nvPr/>
                </p:nvCxnSpPr>
                <p:spPr>
                  <a:xfrm flipV="1">
                    <a:off x="4778349" y="4100840"/>
                    <a:ext cx="859410" cy="331146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792E8C7B-CF01-4A04-980B-D657266F48C4}"/>
                      </a:ext>
                    </a:extLst>
                  </p:cNvPr>
                  <p:cNvCxnSpPr>
                    <a:cxnSpLocks/>
                    <a:stCxn id="64" idx="6"/>
                    <a:endCxn id="68" idx="2"/>
                  </p:cNvCxnSpPr>
                  <p:nvPr/>
                </p:nvCxnSpPr>
                <p:spPr>
                  <a:xfrm>
                    <a:off x="4778349" y="4431986"/>
                    <a:ext cx="859410" cy="358401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>
                    <a:extLst>
                      <a:ext uri="{FF2B5EF4-FFF2-40B4-BE49-F238E27FC236}">
                        <a16:creationId xmlns:a16="http://schemas.microsoft.com/office/drawing/2014/main" id="{E77B6274-9D59-4B61-A21E-30A577BCF0BE}"/>
                      </a:ext>
                    </a:extLst>
                  </p:cNvPr>
                  <p:cNvCxnSpPr>
                    <a:cxnSpLocks/>
                    <a:stCxn id="64" idx="6"/>
                    <a:endCxn id="69" idx="2"/>
                  </p:cNvCxnSpPr>
                  <p:nvPr/>
                </p:nvCxnSpPr>
                <p:spPr>
                  <a:xfrm>
                    <a:off x="4778349" y="4431986"/>
                    <a:ext cx="859410" cy="1047948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id="{01F727DF-E678-4EAE-A507-90CD93415660}"/>
                      </a:ext>
                    </a:extLst>
                  </p:cNvPr>
                  <p:cNvCxnSpPr>
                    <a:cxnSpLocks/>
                    <a:stCxn id="64" idx="6"/>
                    <a:endCxn id="70" idx="2"/>
                  </p:cNvCxnSpPr>
                  <p:nvPr/>
                </p:nvCxnSpPr>
                <p:spPr>
                  <a:xfrm>
                    <a:off x="4778349" y="4431986"/>
                    <a:ext cx="859409" cy="1737495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Arrow Connector 98">
                    <a:extLst>
                      <a:ext uri="{FF2B5EF4-FFF2-40B4-BE49-F238E27FC236}">
                        <a16:creationId xmlns:a16="http://schemas.microsoft.com/office/drawing/2014/main" id="{DEBAB79A-DDD9-4A31-A7E5-959BEAA3CF5D}"/>
                      </a:ext>
                    </a:extLst>
                  </p:cNvPr>
                  <p:cNvCxnSpPr>
                    <a:cxnSpLocks/>
                    <a:stCxn id="65" idx="6"/>
                    <a:endCxn id="67" idx="2"/>
                  </p:cNvCxnSpPr>
                  <p:nvPr/>
                </p:nvCxnSpPr>
                <p:spPr>
                  <a:xfrm flipV="1">
                    <a:off x="4778348" y="4100840"/>
                    <a:ext cx="859411" cy="1068008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Arrow Connector 101">
                    <a:extLst>
                      <a:ext uri="{FF2B5EF4-FFF2-40B4-BE49-F238E27FC236}">
                        <a16:creationId xmlns:a16="http://schemas.microsoft.com/office/drawing/2014/main" id="{2ED1B2C1-ED20-4967-9A83-B26964B2D016}"/>
                      </a:ext>
                    </a:extLst>
                  </p:cNvPr>
                  <p:cNvCxnSpPr>
                    <a:cxnSpLocks/>
                    <a:stCxn id="65" idx="6"/>
                    <a:endCxn id="68" idx="2"/>
                  </p:cNvCxnSpPr>
                  <p:nvPr/>
                </p:nvCxnSpPr>
                <p:spPr>
                  <a:xfrm flipV="1">
                    <a:off x="4778348" y="4790387"/>
                    <a:ext cx="859411" cy="378461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692F5F35-637C-43C6-BF88-A0E794F0EB02}"/>
                      </a:ext>
                    </a:extLst>
                  </p:cNvPr>
                  <p:cNvCxnSpPr>
                    <a:cxnSpLocks/>
                    <a:stCxn id="65" idx="6"/>
                    <a:endCxn id="69" idx="2"/>
                  </p:cNvCxnSpPr>
                  <p:nvPr/>
                </p:nvCxnSpPr>
                <p:spPr>
                  <a:xfrm>
                    <a:off x="4778348" y="5168848"/>
                    <a:ext cx="859411" cy="311086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9CDC4A20-9A92-4757-96D4-46FE933CCC34}"/>
                      </a:ext>
                    </a:extLst>
                  </p:cNvPr>
                  <p:cNvCxnSpPr>
                    <a:cxnSpLocks/>
                    <a:stCxn id="65" idx="6"/>
                    <a:endCxn id="70" idx="2"/>
                  </p:cNvCxnSpPr>
                  <p:nvPr/>
                </p:nvCxnSpPr>
                <p:spPr>
                  <a:xfrm>
                    <a:off x="4778348" y="5168848"/>
                    <a:ext cx="859410" cy="1000633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Arrow Connector 110">
                    <a:extLst>
                      <a:ext uri="{FF2B5EF4-FFF2-40B4-BE49-F238E27FC236}">
                        <a16:creationId xmlns:a16="http://schemas.microsoft.com/office/drawing/2014/main" id="{3D1A5AD0-1426-4313-B208-574AAD4E17FD}"/>
                      </a:ext>
                    </a:extLst>
                  </p:cNvPr>
                  <p:cNvCxnSpPr>
                    <a:cxnSpLocks/>
                    <a:stCxn id="66" idx="6"/>
                    <a:endCxn id="67" idx="2"/>
                  </p:cNvCxnSpPr>
                  <p:nvPr/>
                </p:nvCxnSpPr>
                <p:spPr>
                  <a:xfrm flipV="1">
                    <a:off x="4778349" y="4100840"/>
                    <a:ext cx="859410" cy="1804870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Arrow Connector 113">
                    <a:extLst>
                      <a:ext uri="{FF2B5EF4-FFF2-40B4-BE49-F238E27FC236}">
                        <a16:creationId xmlns:a16="http://schemas.microsoft.com/office/drawing/2014/main" id="{7906ECB3-1430-4324-9BDD-5AC5483C997B}"/>
                      </a:ext>
                    </a:extLst>
                  </p:cNvPr>
                  <p:cNvCxnSpPr>
                    <a:cxnSpLocks/>
                    <a:stCxn id="66" idx="6"/>
                    <a:endCxn id="68" idx="2"/>
                  </p:cNvCxnSpPr>
                  <p:nvPr/>
                </p:nvCxnSpPr>
                <p:spPr>
                  <a:xfrm flipV="1">
                    <a:off x="4778349" y="4790387"/>
                    <a:ext cx="859410" cy="1115323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7017F774-3367-4851-8E43-7FBA5C010263}"/>
                      </a:ext>
                    </a:extLst>
                  </p:cNvPr>
                  <p:cNvCxnSpPr>
                    <a:cxnSpLocks/>
                    <a:stCxn id="66" idx="6"/>
                    <a:endCxn id="69" idx="2"/>
                  </p:cNvCxnSpPr>
                  <p:nvPr/>
                </p:nvCxnSpPr>
                <p:spPr>
                  <a:xfrm flipV="1">
                    <a:off x="4778349" y="5479934"/>
                    <a:ext cx="859410" cy="425776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Arrow Connector 119">
                    <a:extLst>
                      <a:ext uri="{FF2B5EF4-FFF2-40B4-BE49-F238E27FC236}">
                        <a16:creationId xmlns:a16="http://schemas.microsoft.com/office/drawing/2014/main" id="{8619FCB8-6EA5-4659-AE09-09BD3D8BD5F7}"/>
                      </a:ext>
                    </a:extLst>
                  </p:cNvPr>
                  <p:cNvCxnSpPr>
                    <a:cxnSpLocks/>
                    <a:stCxn id="66" idx="6"/>
                    <a:endCxn id="70" idx="2"/>
                  </p:cNvCxnSpPr>
                  <p:nvPr/>
                </p:nvCxnSpPr>
                <p:spPr>
                  <a:xfrm>
                    <a:off x="4778349" y="5905710"/>
                    <a:ext cx="859409" cy="263771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>
                    <a:extLst>
                      <a:ext uri="{FF2B5EF4-FFF2-40B4-BE49-F238E27FC236}">
                        <a16:creationId xmlns:a16="http://schemas.microsoft.com/office/drawing/2014/main" id="{57098B28-2A01-4EC7-AAC9-7738774B6971}"/>
                      </a:ext>
                    </a:extLst>
                  </p:cNvPr>
                  <p:cNvCxnSpPr>
                    <a:cxnSpLocks/>
                    <a:stCxn id="67" idx="6"/>
                    <a:endCxn id="74" idx="2"/>
                  </p:cNvCxnSpPr>
                  <p:nvPr/>
                </p:nvCxnSpPr>
                <p:spPr>
                  <a:xfrm flipV="1">
                    <a:off x="5995978" y="4081679"/>
                    <a:ext cx="859409" cy="19161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BC906D33-AECF-4644-A1D7-80B44D7346D9}"/>
                      </a:ext>
                    </a:extLst>
                  </p:cNvPr>
                  <p:cNvCxnSpPr>
                    <a:cxnSpLocks/>
                    <a:stCxn id="67" idx="6"/>
                    <a:endCxn id="77" idx="1"/>
                  </p:cNvCxnSpPr>
                  <p:nvPr/>
                </p:nvCxnSpPr>
                <p:spPr>
                  <a:xfrm>
                    <a:off x="5995978" y="4100840"/>
                    <a:ext cx="911868" cy="1909499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Arrow Connector 126">
                    <a:extLst>
                      <a:ext uri="{FF2B5EF4-FFF2-40B4-BE49-F238E27FC236}">
                        <a16:creationId xmlns:a16="http://schemas.microsoft.com/office/drawing/2014/main" id="{4F11778E-CCEB-4B9B-8849-E77961ABA585}"/>
                      </a:ext>
                    </a:extLst>
                  </p:cNvPr>
                  <p:cNvCxnSpPr>
                    <a:cxnSpLocks/>
                    <a:stCxn id="67" idx="6"/>
                    <a:endCxn id="75" idx="1"/>
                  </p:cNvCxnSpPr>
                  <p:nvPr/>
                </p:nvCxnSpPr>
                <p:spPr>
                  <a:xfrm>
                    <a:off x="5995978" y="4100840"/>
                    <a:ext cx="911869" cy="530405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A4C765CC-D5D7-4EF9-BC20-8836BBBE1F17}"/>
                      </a:ext>
                    </a:extLst>
                  </p:cNvPr>
                  <p:cNvCxnSpPr>
                    <a:cxnSpLocks/>
                    <a:stCxn id="67" idx="6"/>
                    <a:endCxn id="76" idx="1"/>
                  </p:cNvCxnSpPr>
                  <p:nvPr/>
                </p:nvCxnSpPr>
                <p:spPr>
                  <a:xfrm>
                    <a:off x="5995978" y="4100840"/>
                    <a:ext cx="911869" cy="1219952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7C80EF73-D6D3-46CC-9D2F-5A7054B8842F}"/>
                      </a:ext>
                    </a:extLst>
                  </p:cNvPr>
                  <p:cNvCxnSpPr>
                    <a:cxnSpLocks/>
                    <a:stCxn id="68" idx="6"/>
                    <a:endCxn id="74" idx="3"/>
                  </p:cNvCxnSpPr>
                  <p:nvPr/>
                </p:nvCxnSpPr>
                <p:spPr>
                  <a:xfrm flipV="1">
                    <a:off x="5995978" y="4221660"/>
                    <a:ext cx="911869" cy="568727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3F183B79-5222-4729-AFD9-927BF1BCE5BE}"/>
                      </a:ext>
                    </a:extLst>
                  </p:cNvPr>
                  <p:cNvCxnSpPr>
                    <a:cxnSpLocks/>
                    <a:stCxn id="68" idx="6"/>
                    <a:endCxn id="75" idx="2"/>
                  </p:cNvCxnSpPr>
                  <p:nvPr/>
                </p:nvCxnSpPr>
                <p:spPr>
                  <a:xfrm flipV="1">
                    <a:off x="5995978" y="4771226"/>
                    <a:ext cx="859409" cy="19161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A5DADC62-BD93-4D91-BABA-50BE68392FAA}"/>
                      </a:ext>
                    </a:extLst>
                  </p:cNvPr>
                  <p:cNvCxnSpPr>
                    <a:cxnSpLocks/>
                    <a:stCxn id="68" idx="6"/>
                    <a:endCxn id="76" idx="2"/>
                  </p:cNvCxnSpPr>
                  <p:nvPr/>
                </p:nvCxnSpPr>
                <p:spPr>
                  <a:xfrm>
                    <a:off x="5995978" y="4790387"/>
                    <a:ext cx="859409" cy="670386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Arrow Connector 131">
                    <a:extLst>
                      <a:ext uri="{FF2B5EF4-FFF2-40B4-BE49-F238E27FC236}">
                        <a16:creationId xmlns:a16="http://schemas.microsoft.com/office/drawing/2014/main" id="{A532297A-89D0-411B-8D3E-C48178239AF8}"/>
                      </a:ext>
                    </a:extLst>
                  </p:cNvPr>
                  <p:cNvCxnSpPr>
                    <a:cxnSpLocks/>
                    <a:stCxn id="68" idx="6"/>
                    <a:endCxn id="77" idx="2"/>
                  </p:cNvCxnSpPr>
                  <p:nvPr/>
                </p:nvCxnSpPr>
                <p:spPr>
                  <a:xfrm>
                    <a:off x="5995978" y="4790387"/>
                    <a:ext cx="859408" cy="1359933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B36F6C9B-9036-4BC5-9893-E864D1A89662}"/>
                      </a:ext>
                    </a:extLst>
                  </p:cNvPr>
                  <p:cNvCxnSpPr>
                    <a:cxnSpLocks/>
                    <a:stCxn id="69" idx="6"/>
                    <a:endCxn id="74" idx="4"/>
                  </p:cNvCxnSpPr>
                  <p:nvPr/>
                </p:nvCxnSpPr>
                <p:spPr>
                  <a:xfrm flipV="1">
                    <a:off x="5995978" y="4279642"/>
                    <a:ext cx="1038519" cy="1200292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Arrow Connector 133">
                    <a:extLst>
                      <a:ext uri="{FF2B5EF4-FFF2-40B4-BE49-F238E27FC236}">
                        <a16:creationId xmlns:a16="http://schemas.microsoft.com/office/drawing/2014/main" id="{C6BCB1E3-6F31-4F7B-A67C-14A91FC3947B}"/>
                      </a:ext>
                    </a:extLst>
                  </p:cNvPr>
                  <p:cNvCxnSpPr>
                    <a:cxnSpLocks/>
                    <a:stCxn id="69" idx="6"/>
                    <a:endCxn id="75" idx="3"/>
                  </p:cNvCxnSpPr>
                  <p:nvPr/>
                </p:nvCxnSpPr>
                <p:spPr>
                  <a:xfrm flipV="1">
                    <a:off x="5995978" y="4911207"/>
                    <a:ext cx="911869" cy="568727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>
                    <a:extLst>
                      <a:ext uri="{FF2B5EF4-FFF2-40B4-BE49-F238E27FC236}">
                        <a16:creationId xmlns:a16="http://schemas.microsoft.com/office/drawing/2014/main" id="{73EEDED3-6AC3-493E-B214-83E436CF6463}"/>
                      </a:ext>
                    </a:extLst>
                  </p:cNvPr>
                  <p:cNvCxnSpPr>
                    <a:cxnSpLocks/>
                    <a:stCxn id="69" idx="6"/>
                    <a:endCxn id="76" idx="3"/>
                  </p:cNvCxnSpPr>
                  <p:nvPr/>
                </p:nvCxnSpPr>
                <p:spPr>
                  <a:xfrm>
                    <a:off x="5995978" y="5479934"/>
                    <a:ext cx="911869" cy="120820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>
                    <a:extLst>
                      <a:ext uri="{FF2B5EF4-FFF2-40B4-BE49-F238E27FC236}">
                        <a16:creationId xmlns:a16="http://schemas.microsoft.com/office/drawing/2014/main" id="{94AD0B08-5412-4F0B-B174-741D423A991B}"/>
                      </a:ext>
                    </a:extLst>
                  </p:cNvPr>
                  <p:cNvCxnSpPr>
                    <a:cxnSpLocks/>
                    <a:stCxn id="69" idx="6"/>
                    <a:endCxn id="77" idx="2"/>
                  </p:cNvCxnSpPr>
                  <p:nvPr/>
                </p:nvCxnSpPr>
                <p:spPr>
                  <a:xfrm>
                    <a:off x="5995978" y="5479934"/>
                    <a:ext cx="859408" cy="670386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>
                    <a:extLst>
                      <a:ext uri="{FF2B5EF4-FFF2-40B4-BE49-F238E27FC236}">
                        <a16:creationId xmlns:a16="http://schemas.microsoft.com/office/drawing/2014/main" id="{980B723A-4A01-4CE8-B554-0B3AA2E8956C}"/>
                      </a:ext>
                    </a:extLst>
                  </p:cNvPr>
                  <p:cNvCxnSpPr>
                    <a:cxnSpLocks/>
                    <a:stCxn id="70" idx="6"/>
                    <a:endCxn id="74" idx="3"/>
                  </p:cNvCxnSpPr>
                  <p:nvPr/>
                </p:nvCxnSpPr>
                <p:spPr>
                  <a:xfrm flipV="1">
                    <a:off x="5995977" y="4221660"/>
                    <a:ext cx="911870" cy="1947821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27F098F7-2156-4C3F-BAA1-F7F1743D0542}"/>
                      </a:ext>
                    </a:extLst>
                  </p:cNvPr>
                  <p:cNvCxnSpPr>
                    <a:cxnSpLocks/>
                    <a:stCxn id="70" idx="6"/>
                    <a:endCxn id="77" idx="2"/>
                  </p:cNvCxnSpPr>
                  <p:nvPr/>
                </p:nvCxnSpPr>
                <p:spPr>
                  <a:xfrm flipV="1">
                    <a:off x="5995977" y="6150320"/>
                    <a:ext cx="859409" cy="19161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Arrow Connector 161">
                    <a:extLst>
                      <a:ext uri="{FF2B5EF4-FFF2-40B4-BE49-F238E27FC236}">
                        <a16:creationId xmlns:a16="http://schemas.microsoft.com/office/drawing/2014/main" id="{2080FEF6-0B9D-4E2D-A3CF-6F4494DBBFCB}"/>
                      </a:ext>
                    </a:extLst>
                  </p:cNvPr>
                  <p:cNvCxnSpPr>
                    <a:cxnSpLocks/>
                    <a:stCxn id="70" idx="6"/>
                    <a:endCxn id="76" idx="3"/>
                  </p:cNvCxnSpPr>
                  <p:nvPr/>
                </p:nvCxnSpPr>
                <p:spPr>
                  <a:xfrm flipV="1">
                    <a:off x="5995977" y="5600754"/>
                    <a:ext cx="911870" cy="568727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id="{25EC8A8C-F932-4204-B765-147F9382D286}"/>
                      </a:ext>
                    </a:extLst>
                  </p:cNvPr>
                  <p:cNvCxnSpPr>
                    <a:cxnSpLocks/>
                    <a:stCxn id="70" idx="6"/>
                    <a:endCxn id="75" idx="3"/>
                  </p:cNvCxnSpPr>
                  <p:nvPr/>
                </p:nvCxnSpPr>
                <p:spPr>
                  <a:xfrm flipV="1">
                    <a:off x="5995977" y="4911207"/>
                    <a:ext cx="911870" cy="1258274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Arrow Connector 171">
                    <a:extLst>
                      <a:ext uri="{FF2B5EF4-FFF2-40B4-BE49-F238E27FC236}">
                        <a16:creationId xmlns:a16="http://schemas.microsoft.com/office/drawing/2014/main" id="{621C5325-695F-4BE4-B4C6-D3B1D220B90C}"/>
                      </a:ext>
                    </a:extLst>
                  </p:cNvPr>
                  <p:cNvCxnSpPr>
                    <a:cxnSpLocks/>
                    <a:stCxn id="74" idx="6"/>
                    <a:endCxn id="80" idx="1"/>
                  </p:cNvCxnSpPr>
                  <p:nvPr/>
                </p:nvCxnSpPr>
                <p:spPr>
                  <a:xfrm>
                    <a:off x="7213606" y="4081679"/>
                    <a:ext cx="911869" cy="499483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Arrow Connector 172">
                    <a:extLst>
                      <a:ext uri="{FF2B5EF4-FFF2-40B4-BE49-F238E27FC236}">
                        <a16:creationId xmlns:a16="http://schemas.microsoft.com/office/drawing/2014/main" id="{5701879E-9D50-443A-8A43-35DC9C9D3252}"/>
                      </a:ext>
                    </a:extLst>
                  </p:cNvPr>
                  <p:cNvCxnSpPr>
                    <a:cxnSpLocks/>
                    <a:stCxn id="74" idx="6"/>
                    <a:endCxn id="81" idx="1"/>
                  </p:cNvCxnSpPr>
                  <p:nvPr/>
                </p:nvCxnSpPr>
                <p:spPr>
                  <a:xfrm>
                    <a:off x="7213606" y="4081679"/>
                    <a:ext cx="911869" cy="1189030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id="{BA4313A1-4DF5-4EA4-89B7-8FE4B7DB6EB4}"/>
                      </a:ext>
                    </a:extLst>
                  </p:cNvPr>
                  <p:cNvCxnSpPr>
                    <a:cxnSpLocks/>
                    <a:stCxn id="75" idx="6"/>
                    <a:endCxn id="80" idx="2"/>
                  </p:cNvCxnSpPr>
                  <p:nvPr/>
                </p:nvCxnSpPr>
                <p:spPr>
                  <a:xfrm flipV="1">
                    <a:off x="7213606" y="4721143"/>
                    <a:ext cx="859409" cy="50083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Arrow Connector 174">
                    <a:extLst>
                      <a:ext uri="{FF2B5EF4-FFF2-40B4-BE49-F238E27FC236}">
                        <a16:creationId xmlns:a16="http://schemas.microsoft.com/office/drawing/2014/main" id="{E53A6440-6796-4B16-ACB3-388E82AF1FC8}"/>
                      </a:ext>
                    </a:extLst>
                  </p:cNvPr>
                  <p:cNvCxnSpPr>
                    <a:cxnSpLocks/>
                    <a:stCxn id="75" idx="6"/>
                    <a:endCxn id="81" idx="2"/>
                  </p:cNvCxnSpPr>
                  <p:nvPr/>
                </p:nvCxnSpPr>
                <p:spPr>
                  <a:xfrm>
                    <a:off x="7213606" y="4771226"/>
                    <a:ext cx="859409" cy="639464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Arrow Connector 175">
                    <a:extLst>
                      <a:ext uri="{FF2B5EF4-FFF2-40B4-BE49-F238E27FC236}">
                        <a16:creationId xmlns:a16="http://schemas.microsoft.com/office/drawing/2014/main" id="{3D308386-606E-452D-9B51-E9E7BC1E616A}"/>
                      </a:ext>
                    </a:extLst>
                  </p:cNvPr>
                  <p:cNvCxnSpPr>
                    <a:cxnSpLocks/>
                    <a:stCxn id="76" idx="6"/>
                    <a:endCxn id="81" idx="2"/>
                  </p:cNvCxnSpPr>
                  <p:nvPr/>
                </p:nvCxnSpPr>
                <p:spPr>
                  <a:xfrm flipV="1">
                    <a:off x="7213606" y="5410690"/>
                    <a:ext cx="859409" cy="50083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Arrow Connector 176">
                    <a:extLst>
                      <a:ext uri="{FF2B5EF4-FFF2-40B4-BE49-F238E27FC236}">
                        <a16:creationId xmlns:a16="http://schemas.microsoft.com/office/drawing/2014/main" id="{DF23102C-1E2F-4F6A-AC39-C40F5EDC8212}"/>
                      </a:ext>
                    </a:extLst>
                  </p:cNvPr>
                  <p:cNvCxnSpPr>
                    <a:cxnSpLocks/>
                    <a:stCxn id="76" idx="6"/>
                    <a:endCxn id="80" idx="3"/>
                  </p:cNvCxnSpPr>
                  <p:nvPr/>
                </p:nvCxnSpPr>
                <p:spPr>
                  <a:xfrm flipV="1">
                    <a:off x="7213606" y="4861124"/>
                    <a:ext cx="911869" cy="599649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>
                    <a:extLst>
                      <a:ext uri="{FF2B5EF4-FFF2-40B4-BE49-F238E27FC236}">
                        <a16:creationId xmlns:a16="http://schemas.microsoft.com/office/drawing/2014/main" id="{630A34D3-37E3-48AE-A105-30FCF73731FA}"/>
                      </a:ext>
                    </a:extLst>
                  </p:cNvPr>
                  <p:cNvCxnSpPr>
                    <a:cxnSpLocks/>
                    <a:stCxn id="77" idx="6"/>
                    <a:endCxn id="81" idx="3"/>
                  </p:cNvCxnSpPr>
                  <p:nvPr/>
                </p:nvCxnSpPr>
                <p:spPr>
                  <a:xfrm flipV="1">
                    <a:off x="7213605" y="5550671"/>
                    <a:ext cx="911870" cy="599649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>
                    <a:extLst>
                      <a:ext uri="{FF2B5EF4-FFF2-40B4-BE49-F238E27FC236}">
                        <a16:creationId xmlns:a16="http://schemas.microsoft.com/office/drawing/2014/main" id="{785C7FCC-8CC8-4DDC-ADF4-AC772CFD4576}"/>
                      </a:ext>
                    </a:extLst>
                  </p:cNvPr>
                  <p:cNvCxnSpPr>
                    <a:cxnSpLocks/>
                    <a:stCxn id="77" idx="6"/>
                    <a:endCxn id="80" idx="3"/>
                  </p:cNvCxnSpPr>
                  <p:nvPr/>
                </p:nvCxnSpPr>
                <p:spPr>
                  <a:xfrm flipV="1">
                    <a:off x="7213605" y="4861124"/>
                    <a:ext cx="911870" cy="1289196"/>
                  </a:xfrm>
                  <a:prstGeom prst="straightConnector1">
                    <a:avLst/>
                  </a:prstGeom>
                  <a:ln w="19050">
                    <a:solidFill>
                      <a:schemeClr val="bg2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173B80ED-2A3F-496A-8922-3987EB3E370E}"/>
                    </a:ext>
                  </a:extLst>
                </p:cNvPr>
                <p:cNvGrpSpPr/>
                <p:nvPr/>
              </p:nvGrpSpPr>
              <p:grpSpPr>
                <a:xfrm>
                  <a:off x="2020673" y="3940584"/>
                  <a:ext cx="1319452" cy="2023158"/>
                  <a:chOff x="5714999" y="2619375"/>
                  <a:chExt cx="1714501" cy="2628900"/>
                </a:xfrm>
              </p:grpSpPr>
              <p:grpSp>
                <p:nvGrpSpPr>
                  <p:cNvPr id="199" name="Group 198">
                    <a:extLst>
                      <a:ext uri="{FF2B5EF4-FFF2-40B4-BE49-F238E27FC236}">
                        <a16:creationId xmlns:a16="http://schemas.microsoft.com/office/drawing/2014/main" id="{408F2363-339C-41B1-8F6B-B7C235B213FD}"/>
                      </a:ext>
                    </a:extLst>
                  </p:cNvPr>
                  <p:cNvGrpSpPr/>
                  <p:nvPr/>
                </p:nvGrpSpPr>
                <p:grpSpPr>
                  <a:xfrm>
                    <a:off x="5714999" y="2619375"/>
                    <a:ext cx="571500" cy="2628900"/>
                    <a:chOff x="2076450" y="2619375"/>
                    <a:chExt cx="571500" cy="2628900"/>
                  </a:xfrm>
                </p:grpSpPr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C87DFCB1-7419-4BAD-8199-4B4945098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6450" y="2619375"/>
                      <a:ext cx="571500" cy="26289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237" name="Straight Connector 236">
                      <a:extLst>
                        <a:ext uri="{FF2B5EF4-FFF2-40B4-BE49-F238E27FC236}">
                          <a16:creationId xmlns:a16="http://schemas.microsoft.com/office/drawing/2014/main" id="{F6A27E1B-F13F-4630-975D-4BEE39FDF6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76450" y="4200525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Straight Connector 237">
                      <a:extLst>
                        <a:ext uri="{FF2B5EF4-FFF2-40B4-BE49-F238E27FC236}">
                          <a16:creationId xmlns:a16="http://schemas.microsoft.com/office/drawing/2014/main" id="{9E1A15C6-88B6-4E39-BBA7-B41EA96203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3657600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D456BF68-7772-46B5-AE74-FC59B404DB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4724400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C006AB02-0ACF-4FEC-82B1-C80B5E354A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3124200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3728F915-9504-4337-BC82-1DB5603F800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5248275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2" name="TextBox 241">
                      <a:extLst>
                        <a:ext uri="{FF2B5EF4-FFF2-40B4-BE49-F238E27FC236}">
                          <a16:creationId xmlns:a16="http://schemas.microsoft.com/office/drawing/2014/main" id="{2DCE6E59-422D-43C1-8AB0-3BC4528404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33612" y="2714624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3</a:t>
                      </a:r>
                    </a:p>
                  </p:txBody>
                </p:sp>
                <p:sp>
                  <p:nvSpPr>
                    <p:cNvPr id="243" name="TextBox 242">
                      <a:extLst>
                        <a:ext uri="{FF2B5EF4-FFF2-40B4-BE49-F238E27FC236}">
                          <a16:creationId xmlns:a16="http://schemas.microsoft.com/office/drawing/2014/main" id="{AA8B189E-6691-4E69-B43B-15F8E7BF39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9" y="4276723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44" name="TextBox 243">
                      <a:extLst>
                        <a:ext uri="{FF2B5EF4-FFF2-40B4-BE49-F238E27FC236}">
                          <a16:creationId xmlns:a16="http://schemas.microsoft.com/office/drawing/2014/main" id="{D1F1A934-1420-46A6-9813-49626F4F87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8" y="3733799"/>
                      <a:ext cx="3524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8</a:t>
                      </a:r>
                    </a:p>
                  </p:txBody>
                </p:sp>
                <p:sp>
                  <p:nvSpPr>
                    <p:cNvPr id="245" name="TextBox 244">
                      <a:extLst>
                        <a:ext uri="{FF2B5EF4-FFF2-40B4-BE49-F238E27FC236}">
                          <a16:creationId xmlns:a16="http://schemas.microsoft.com/office/drawing/2014/main" id="{26DD1CC4-3386-4D81-9328-A0B9142039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9" y="4791074"/>
                      <a:ext cx="3524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D328E4F5-1C54-4E2E-8170-920607D45F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7" y="3209924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2</a:t>
                      </a:r>
                    </a:p>
                  </p:txBody>
                </p:sp>
              </p:grpSp>
              <p:grpSp>
                <p:nvGrpSpPr>
                  <p:cNvPr id="200" name="Group 199">
                    <a:extLst>
                      <a:ext uri="{FF2B5EF4-FFF2-40B4-BE49-F238E27FC236}">
                        <a16:creationId xmlns:a16="http://schemas.microsoft.com/office/drawing/2014/main" id="{246CFB44-387F-4DB4-A14F-B5F7D12B49F5}"/>
                      </a:ext>
                    </a:extLst>
                  </p:cNvPr>
                  <p:cNvGrpSpPr/>
                  <p:nvPr/>
                </p:nvGrpSpPr>
                <p:grpSpPr>
                  <a:xfrm>
                    <a:off x="6286500" y="2619375"/>
                    <a:ext cx="571500" cy="2628900"/>
                    <a:chOff x="2076450" y="2619375"/>
                    <a:chExt cx="571500" cy="2628900"/>
                  </a:xfrm>
                </p:grpSpPr>
                <p:sp>
                  <p:nvSpPr>
                    <p:cNvPr id="225" name="Rectangle 224">
                      <a:extLst>
                        <a:ext uri="{FF2B5EF4-FFF2-40B4-BE49-F238E27FC236}">
                          <a16:creationId xmlns:a16="http://schemas.microsoft.com/office/drawing/2014/main" id="{53B3939E-65E3-49A8-8B96-C16E64C3FC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6450" y="2619375"/>
                      <a:ext cx="571500" cy="26289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226" name="Straight Connector 225">
                      <a:extLst>
                        <a:ext uri="{FF2B5EF4-FFF2-40B4-BE49-F238E27FC236}">
                          <a16:creationId xmlns:a16="http://schemas.microsoft.com/office/drawing/2014/main" id="{3A74ECC2-A9BC-4B4F-8D09-5B169E8216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76450" y="4200525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Straight Connector 226">
                      <a:extLst>
                        <a:ext uri="{FF2B5EF4-FFF2-40B4-BE49-F238E27FC236}">
                          <a16:creationId xmlns:a16="http://schemas.microsoft.com/office/drawing/2014/main" id="{B2B45C01-2731-46AA-B02F-0D2468433B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3657600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Straight Connector 227">
                      <a:extLst>
                        <a:ext uri="{FF2B5EF4-FFF2-40B4-BE49-F238E27FC236}">
                          <a16:creationId xmlns:a16="http://schemas.microsoft.com/office/drawing/2014/main" id="{6D4FBDEF-5EF6-4B68-A97F-B8E48CB24BD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4724400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" name="Straight Connector 228">
                      <a:extLst>
                        <a:ext uri="{FF2B5EF4-FFF2-40B4-BE49-F238E27FC236}">
                          <a16:creationId xmlns:a16="http://schemas.microsoft.com/office/drawing/2014/main" id="{B15D0827-5BC9-43EF-AD91-CF0ADD83C3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3124200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Straight Connector 229">
                      <a:extLst>
                        <a:ext uri="{FF2B5EF4-FFF2-40B4-BE49-F238E27FC236}">
                          <a16:creationId xmlns:a16="http://schemas.microsoft.com/office/drawing/2014/main" id="{75D18680-1DCF-415F-A4E2-9E1058F24D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5248275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1" name="TextBox 230">
                      <a:extLst>
                        <a:ext uri="{FF2B5EF4-FFF2-40B4-BE49-F238E27FC236}">
                          <a16:creationId xmlns:a16="http://schemas.microsoft.com/office/drawing/2014/main" id="{208A096A-D2F9-4A97-87FC-F294EC7C78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33612" y="2714624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5</a:t>
                      </a:r>
                    </a:p>
                  </p:txBody>
                </p:sp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BB55F179-0C6D-4394-9B47-9686D5D15C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9" y="4276723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5</a:t>
                      </a:r>
                    </a:p>
                  </p:txBody>
                </p:sp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5EB20294-A3DB-4369-8559-4C685CA5AC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7" y="3733799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AE4A9C75-816B-4729-8BB7-161705748D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9" y="4791074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4</a:t>
                      </a:r>
                    </a:p>
                  </p:txBody>
                </p:sp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335640D4-46B7-4A9E-ADA0-34CAF919B4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7" y="3209924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6</a:t>
                      </a:r>
                    </a:p>
                  </p:txBody>
                </p:sp>
              </p:grpSp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98447E41-CF05-4F2F-8C62-5250D5AF2EA1}"/>
                      </a:ext>
                    </a:extLst>
                  </p:cNvPr>
                  <p:cNvGrpSpPr/>
                  <p:nvPr/>
                </p:nvGrpSpPr>
                <p:grpSpPr>
                  <a:xfrm>
                    <a:off x="6858000" y="2619375"/>
                    <a:ext cx="571500" cy="2628900"/>
                    <a:chOff x="2076450" y="2619375"/>
                    <a:chExt cx="571500" cy="2628900"/>
                  </a:xfrm>
                </p:grpSpPr>
                <p:sp>
                  <p:nvSpPr>
                    <p:cNvPr id="214" name="Rectangle 213">
                      <a:extLst>
                        <a:ext uri="{FF2B5EF4-FFF2-40B4-BE49-F238E27FC236}">
                          <a16:creationId xmlns:a16="http://schemas.microsoft.com/office/drawing/2014/main" id="{645394B6-B445-45F8-B037-821398E560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6450" y="2619375"/>
                      <a:ext cx="571500" cy="26289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215" name="Straight Connector 214">
                      <a:extLst>
                        <a:ext uri="{FF2B5EF4-FFF2-40B4-BE49-F238E27FC236}">
                          <a16:creationId xmlns:a16="http://schemas.microsoft.com/office/drawing/2014/main" id="{0F85D480-CB78-420F-AB57-8A1912FE24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76450" y="4200525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Connector 215">
                      <a:extLst>
                        <a:ext uri="{FF2B5EF4-FFF2-40B4-BE49-F238E27FC236}">
                          <a16:creationId xmlns:a16="http://schemas.microsoft.com/office/drawing/2014/main" id="{36C69548-EE79-485B-B494-B353DA43C40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3657600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Connector 216">
                      <a:extLst>
                        <a:ext uri="{FF2B5EF4-FFF2-40B4-BE49-F238E27FC236}">
                          <a16:creationId xmlns:a16="http://schemas.microsoft.com/office/drawing/2014/main" id="{EE1570AA-B890-4528-9EC8-508E996DC6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4724400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Straight Connector 217">
                      <a:extLst>
                        <a:ext uri="{FF2B5EF4-FFF2-40B4-BE49-F238E27FC236}">
                          <a16:creationId xmlns:a16="http://schemas.microsoft.com/office/drawing/2014/main" id="{C00F22B0-F71E-40FD-A1AF-0123620D727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3124200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93DFFCC0-074E-4FD1-AA71-67CF52B26E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76450" y="5248275"/>
                      <a:ext cx="571500" cy="0"/>
                    </a:xfrm>
                    <a:prstGeom prst="line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1DB5D0AA-0866-4925-87C1-77C18CE8E4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33612" y="2714624"/>
                      <a:ext cx="352425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4</a:t>
                      </a:r>
                    </a:p>
                  </p:txBody>
                </p:sp>
                <p:sp>
                  <p:nvSpPr>
                    <p:cNvPr id="221" name="TextBox 220">
                      <a:extLst>
                        <a:ext uri="{FF2B5EF4-FFF2-40B4-BE49-F238E27FC236}">
                          <a16:creationId xmlns:a16="http://schemas.microsoft.com/office/drawing/2014/main" id="{242B9C82-8941-4641-915E-95D7190CF5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9" y="4276723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9</a:t>
                      </a:r>
                    </a:p>
                  </p:txBody>
                </p:sp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6BACED21-700F-4242-9B81-F273B9887C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7" y="3733799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3</a:t>
                      </a:r>
                    </a:p>
                  </p:txBody>
                </p:sp>
                <p:sp>
                  <p:nvSpPr>
                    <p:cNvPr id="223" name="TextBox 222">
                      <a:extLst>
                        <a:ext uri="{FF2B5EF4-FFF2-40B4-BE49-F238E27FC236}">
                          <a16:creationId xmlns:a16="http://schemas.microsoft.com/office/drawing/2014/main" id="{BE773AE8-C4B7-428E-A9EA-93AC9F5570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9" y="4791074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C9CC6957-4E48-426F-9358-CD6B95998A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9797" y="3209924"/>
                      <a:ext cx="352424" cy="4199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Gotham Rounded Book" pitchFamily="50" charset="0"/>
                        </a:rPr>
                        <a:t>7</a:t>
                      </a:r>
                    </a:p>
                  </p:txBody>
                </p:sp>
              </p:grpSp>
            </p:grpSp>
            <p:cxnSp>
              <p:nvCxnSpPr>
                <p:cNvPr id="247" name="Straight Arrow Connector 246">
                  <a:extLst>
                    <a:ext uri="{FF2B5EF4-FFF2-40B4-BE49-F238E27FC236}">
                      <a16:creationId xmlns:a16="http://schemas.microsoft.com/office/drawing/2014/main" id="{F5571203-C57E-4A8B-87A5-358E845FC5D7}"/>
                    </a:ext>
                  </a:extLst>
                </p:cNvPr>
                <p:cNvCxnSpPr>
                  <a:cxnSpLocks/>
                  <a:stCxn id="80" idx="6"/>
                </p:cNvCxnSpPr>
                <p:nvPr/>
              </p:nvCxnSpPr>
              <p:spPr>
                <a:xfrm>
                  <a:off x="8440661" y="4494900"/>
                  <a:ext cx="722192" cy="0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09CD360F-84A8-4154-9445-0653CF6A2C8A}"/>
                    </a:ext>
                  </a:extLst>
                </p:cNvPr>
                <p:cNvCxnSpPr>
                  <a:cxnSpLocks/>
                  <a:stCxn id="81" idx="6"/>
                </p:cNvCxnSpPr>
                <p:nvPr/>
              </p:nvCxnSpPr>
              <p:spPr>
                <a:xfrm>
                  <a:off x="8440661" y="5184447"/>
                  <a:ext cx="722192" cy="0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Connector: Curved 253">
                  <a:extLst>
                    <a:ext uri="{FF2B5EF4-FFF2-40B4-BE49-F238E27FC236}">
                      <a16:creationId xmlns:a16="http://schemas.microsoft.com/office/drawing/2014/main" id="{E6E71BD8-B784-429B-8190-A5082519257E}"/>
                    </a:ext>
                  </a:extLst>
                </p:cNvPr>
                <p:cNvCxnSpPr>
                  <a:stCxn id="214" idx="3"/>
                  <a:endCxn id="64" idx="2"/>
                </p:cNvCxnSpPr>
                <p:nvPr/>
              </p:nvCxnSpPr>
              <p:spPr>
                <a:xfrm flipV="1">
                  <a:off x="3340125" y="4205743"/>
                  <a:ext cx="1089432" cy="746420"/>
                </a:xfrm>
                <a:prstGeom prst="curvedConnector3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Connector: Curved 257">
                  <a:extLst>
                    <a:ext uri="{FF2B5EF4-FFF2-40B4-BE49-F238E27FC236}">
                      <a16:creationId xmlns:a16="http://schemas.microsoft.com/office/drawing/2014/main" id="{9D24CEDE-AF63-49FB-A264-31C0F4EF650F}"/>
                    </a:ext>
                  </a:extLst>
                </p:cNvPr>
                <p:cNvCxnSpPr>
                  <a:cxnSpLocks/>
                  <a:stCxn id="214" idx="3"/>
                  <a:endCxn id="66" idx="2"/>
                </p:cNvCxnSpPr>
                <p:nvPr/>
              </p:nvCxnSpPr>
              <p:spPr>
                <a:xfrm>
                  <a:off x="3340125" y="4952163"/>
                  <a:ext cx="1089432" cy="727304"/>
                </a:xfrm>
                <a:prstGeom prst="curvedConnector3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>
                  <a:extLst>
                    <a:ext uri="{FF2B5EF4-FFF2-40B4-BE49-F238E27FC236}">
                      <a16:creationId xmlns:a16="http://schemas.microsoft.com/office/drawing/2014/main" id="{C6C46EDF-96C4-4B64-A1E3-8ED5BE550EF8}"/>
                    </a:ext>
                  </a:extLst>
                </p:cNvPr>
                <p:cNvCxnSpPr>
                  <a:cxnSpLocks/>
                  <a:stCxn id="214" idx="3"/>
                  <a:endCxn id="65" idx="2"/>
                </p:cNvCxnSpPr>
                <p:nvPr/>
              </p:nvCxnSpPr>
              <p:spPr>
                <a:xfrm flipV="1">
                  <a:off x="3340125" y="4942605"/>
                  <a:ext cx="1089431" cy="9558"/>
                </a:xfrm>
                <a:prstGeom prst="straightConnector1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D6D4E85F-469B-4FEC-8221-AA5B6D4E633B}"/>
                  </a:ext>
                </a:extLst>
              </p:cNvPr>
              <p:cNvSpPr txBox="1"/>
              <p:nvPr/>
            </p:nvSpPr>
            <p:spPr>
              <a:xfrm>
                <a:off x="960158" y="4665751"/>
                <a:ext cx="226179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Data in the form of arrays is fed as input to the network</a:t>
                </a:r>
              </a:p>
            </p:txBody>
          </p:sp>
        </p:grp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E08DE8E5-B010-4D39-B5C7-48A968D43BFB}"/>
                </a:ext>
              </a:extLst>
            </p:cNvPr>
            <p:cNvSpPr txBox="1"/>
            <p:nvPr/>
          </p:nvSpPr>
          <p:spPr>
            <a:xfrm>
              <a:off x="5701634" y="5921232"/>
              <a:ext cx="139073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Input Layer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AE11873-9CA7-4B89-B497-C3AE7C47B7E0}"/>
                </a:ext>
              </a:extLst>
            </p:cNvPr>
            <p:cNvSpPr txBox="1"/>
            <p:nvPr/>
          </p:nvSpPr>
          <p:spPr>
            <a:xfrm>
              <a:off x="7341318" y="5939057"/>
              <a:ext cx="158514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Hidden Layers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265A023F-39DD-4E12-9A79-16C48ADA1A96}"/>
                </a:ext>
              </a:extLst>
            </p:cNvPr>
            <p:cNvSpPr txBox="1"/>
            <p:nvPr/>
          </p:nvSpPr>
          <p:spPr>
            <a:xfrm>
              <a:off x="9261965" y="5921231"/>
              <a:ext cx="14838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20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</a:t>
            </a:r>
            <a:r>
              <a:rPr lang="en-US" sz="3000" dirty="0"/>
              <a:t>are</a:t>
            </a:r>
            <a:r>
              <a:rPr lang="en-US" sz="3000" dirty="0">
                <a:latin typeface="Gotham Rounded Bold" pitchFamily="50" charset="0"/>
              </a:rPr>
              <a:t> Tensors?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FEFF58F-FEB5-4E43-AC96-E8E610EF9F88}"/>
              </a:ext>
            </a:extLst>
          </p:cNvPr>
          <p:cNvSpPr/>
          <p:nvPr/>
        </p:nvSpPr>
        <p:spPr>
          <a:xfrm>
            <a:off x="4778349" y="1416750"/>
            <a:ext cx="2640846" cy="518801"/>
          </a:xfrm>
          <a:prstGeom prst="roundRect">
            <a:avLst/>
          </a:prstGeom>
          <a:solidFill>
            <a:srgbClr val="5B9B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Tensors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17A6752-AFCF-4102-9107-C88B9595F773}"/>
              </a:ext>
            </a:extLst>
          </p:cNvPr>
          <p:cNvGrpSpPr/>
          <p:nvPr/>
        </p:nvGrpSpPr>
        <p:grpSpPr>
          <a:xfrm>
            <a:off x="5617263" y="3578331"/>
            <a:ext cx="571500" cy="2628900"/>
            <a:chOff x="2076450" y="2619375"/>
            <a:chExt cx="571500" cy="26289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63F0ADD-298B-4FF0-AB30-4FAD025015DE}"/>
                </a:ext>
              </a:extLst>
            </p:cNvPr>
            <p:cNvSpPr/>
            <p:nvPr/>
          </p:nvSpPr>
          <p:spPr>
            <a:xfrm>
              <a:off x="2076450" y="2619375"/>
              <a:ext cx="571500" cy="2628900"/>
            </a:xfrm>
            <a:prstGeom prst="rect">
              <a:avLst/>
            </a:prstGeom>
            <a:noFill/>
            <a:ln w="28575">
              <a:solidFill>
                <a:srgbClr val="1270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66AAED8-E349-44B9-B717-7550423D7BD5}"/>
                </a:ext>
              </a:extLst>
            </p:cNvPr>
            <p:cNvCxnSpPr>
              <a:cxnSpLocks/>
            </p:cNvCxnSpPr>
            <p:nvPr/>
          </p:nvCxnSpPr>
          <p:spPr>
            <a:xfrm>
              <a:off x="2076450" y="4200525"/>
              <a:ext cx="571500" cy="0"/>
            </a:xfrm>
            <a:prstGeom prst="line">
              <a:avLst/>
            </a:prstGeom>
            <a:ln w="28575">
              <a:solidFill>
                <a:srgbClr val="12707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B4C89C1-7EDD-4E52-9BA2-F60D74D7087E}"/>
                </a:ext>
              </a:extLst>
            </p:cNvPr>
            <p:cNvCxnSpPr/>
            <p:nvPr/>
          </p:nvCxnSpPr>
          <p:spPr>
            <a:xfrm>
              <a:off x="2076450" y="3657600"/>
              <a:ext cx="571500" cy="0"/>
            </a:xfrm>
            <a:prstGeom prst="line">
              <a:avLst/>
            </a:prstGeom>
            <a:ln w="28575">
              <a:solidFill>
                <a:srgbClr val="12707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474014A-0978-4D95-8435-745011F4F39C}"/>
                </a:ext>
              </a:extLst>
            </p:cNvPr>
            <p:cNvCxnSpPr/>
            <p:nvPr/>
          </p:nvCxnSpPr>
          <p:spPr>
            <a:xfrm>
              <a:off x="2076450" y="4724400"/>
              <a:ext cx="571500" cy="0"/>
            </a:xfrm>
            <a:prstGeom prst="line">
              <a:avLst/>
            </a:prstGeom>
            <a:ln w="28575">
              <a:solidFill>
                <a:srgbClr val="12707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175072D-91E7-41E6-ADC1-E4D3318E2C3B}"/>
                </a:ext>
              </a:extLst>
            </p:cNvPr>
            <p:cNvCxnSpPr/>
            <p:nvPr/>
          </p:nvCxnSpPr>
          <p:spPr>
            <a:xfrm>
              <a:off x="2076450" y="3124200"/>
              <a:ext cx="571500" cy="0"/>
            </a:xfrm>
            <a:prstGeom prst="line">
              <a:avLst/>
            </a:prstGeom>
            <a:ln w="28575">
              <a:solidFill>
                <a:srgbClr val="12707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436BDD9-E27D-496A-A1B3-07470A6ECF7F}"/>
                </a:ext>
              </a:extLst>
            </p:cNvPr>
            <p:cNvCxnSpPr/>
            <p:nvPr/>
          </p:nvCxnSpPr>
          <p:spPr>
            <a:xfrm>
              <a:off x="2076450" y="5248275"/>
              <a:ext cx="571500" cy="0"/>
            </a:xfrm>
            <a:prstGeom prst="line">
              <a:avLst/>
            </a:prstGeom>
            <a:ln w="28575">
              <a:solidFill>
                <a:srgbClr val="12707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6D20632-AD9A-43AB-B2A3-4D98474769C5}"/>
                </a:ext>
              </a:extLst>
            </p:cNvPr>
            <p:cNvSpPr txBox="1"/>
            <p:nvPr/>
          </p:nvSpPr>
          <p:spPr>
            <a:xfrm>
              <a:off x="2209798" y="2718947"/>
              <a:ext cx="352425" cy="323165"/>
            </a:xfrm>
            <a:prstGeom prst="rect">
              <a:avLst/>
            </a:prstGeom>
            <a:noFill/>
            <a:ln>
              <a:solidFill>
                <a:srgbClr val="12707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BB82D27-4D0D-44A9-B862-7333140A2246}"/>
                </a:ext>
              </a:extLst>
            </p:cNvPr>
            <p:cNvSpPr txBox="1"/>
            <p:nvPr/>
          </p:nvSpPr>
          <p:spPr>
            <a:xfrm>
              <a:off x="2209798" y="4313622"/>
              <a:ext cx="352425" cy="323165"/>
            </a:xfrm>
            <a:prstGeom prst="rect">
              <a:avLst/>
            </a:prstGeom>
            <a:noFill/>
            <a:ln>
              <a:solidFill>
                <a:srgbClr val="12707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m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FB8FE9-21C9-4D82-B79A-C898B87A3468}"/>
                </a:ext>
              </a:extLst>
            </p:cNvPr>
            <p:cNvSpPr txBox="1"/>
            <p:nvPr/>
          </p:nvSpPr>
          <p:spPr>
            <a:xfrm>
              <a:off x="2209798" y="3752848"/>
              <a:ext cx="352425" cy="323165"/>
            </a:xfrm>
            <a:prstGeom prst="rect">
              <a:avLst/>
            </a:prstGeom>
            <a:noFill/>
            <a:ln>
              <a:solidFill>
                <a:srgbClr val="12707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k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C374757-4E8A-4529-8759-73E214376E72}"/>
                </a:ext>
              </a:extLst>
            </p:cNvPr>
            <p:cNvSpPr txBox="1"/>
            <p:nvPr/>
          </p:nvSpPr>
          <p:spPr>
            <a:xfrm>
              <a:off x="2209798" y="4835308"/>
              <a:ext cx="352425" cy="323165"/>
            </a:xfrm>
            <a:prstGeom prst="rect">
              <a:avLst/>
            </a:prstGeom>
            <a:noFill/>
            <a:ln>
              <a:solidFill>
                <a:srgbClr val="12707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q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CED267A-807C-49B9-85B2-842549531910}"/>
                </a:ext>
              </a:extLst>
            </p:cNvPr>
            <p:cNvSpPr txBox="1"/>
            <p:nvPr/>
          </p:nvSpPr>
          <p:spPr>
            <a:xfrm>
              <a:off x="2209798" y="3228974"/>
              <a:ext cx="352425" cy="323165"/>
            </a:xfrm>
            <a:prstGeom prst="rect">
              <a:avLst/>
            </a:prstGeom>
            <a:noFill/>
            <a:ln>
              <a:solidFill>
                <a:srgbClr val="12707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d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CF9BAFAF-4690-43EE-B48B-BA595D02418D}"/>
              </a:ext>
            </a:extLst>
          </p:cNvPr>
          <p:cNvSpPr txBox="1"/>
          <p:nvPr/>
        </p:nvSpPr>
        <p:spPr>
          <a:xfrm>
            <a:off x="6499144" y="4731199"/>
            <a:ext cx="2673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Gotham Rounded Book" pitchFamily="50" charset="0"/>
              </a:rPr>
              <a:t>Tensor of Dimensions[5]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829DF29E-5D75-4674-8116-C0D56BFF5ED0}"/>
              </a:ext>
            </a:extLst>
          </p:cNvPr>
          <p:cNvSpPr/>
          <p:nvPr/>
        </p:nvSpPr>
        <p:spPr>
          <a:xfrm>
            <a:off x="2221143" y="4620884"/>
            <a:ext cx="2640846" cy="518801"/>
          </a:xfrm>
          <a:prstGeom prst="roundRect">
            <a:avLst/>
          </a:prstGeom>
          <a:solidFill>
            <a:srgbClr val="1270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Different Dimensions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A9B9A5E-4F23-4BD7-801A-36DD5C36F4E7}"/>
              </a:ext>
            </a:extLst>
          </p:cNvPr>
          <p:cNvSpPr/>
          <p:nvPr/>
        </p:nvSpPr>
        <p:spPr>
          <a:xfrm>
            <a:off x="5062194" y="4718703"/>
            <a:ext cx="395926" cy="31066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6E90EFF-397B-4328-952E-C851E8AA0746}"/>
              </a:ext>
            </a:extLst>
          </p:cNvPr>
          <p:cNvSpPr/>
          <p:nvPr/>
        </p:nvSpPr>
        <p:spPr>
          <a:xfrm>
            <a:off x="829354" y="1990607"/>
            <a:ext cx="10779980" cy="694955"/>
          </a:xfrm>
          <a:prstGeom prst="round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1" dirty="0">
                <a:latin typeface="Gotham Rounded Book" pitchFamily="50" charset="0"/>
              </a:rPr>
              <a:t>Tensor is a generalization of vectors and matrices of potentially higher dimensions. Arrays of data with different dimensions and ranks that are fed as input to the neural network are called Tensors.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7C3080-9E34-46EE-BADF-87358DAE84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2226057"/>
            <a:ext cx="753940" cy="17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27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</a:t>
            </a:r>
            <a:r>
              <a:rPr lang="en-US" sz="3000" dirty="0"/>
              <a:t>are</a:t>
            </a:r>
            <a:r>
              <a:rPr lang="en-US" sz="3000" dirty="0">
                <a:latin typeface="Gotham Rounded Bold" pitchFamily="50" charset="0"/>
              </a:rPr>
              <a:t> Tensors?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FEFF58F-FEB5-4E43-AC96-E8E610EF9F88}"/>
              </a:ext>
            </a:extLst>
          </p:cNvPr>
          <p:cNvSpPr/>
          <p:nvPr/>
        </p:nvSpPr>
        <p:spPr>
          <a:xfrm>
            <a:off x="4778349" y="1416750"/>
            <a:ext cx="2640846" cy="518801"/>
          </a:xfrm>
          <a:prstGeom prst="roundRect">
            <a:avLst/>
          </a:prstGeom>
          <a:solidFill>
            <a:srgbClr val="5B9B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Tensors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2C4A1F-4025-469E-AFF8-2FF9BA00D8A2}"/>
              </a:ext>
            </a:extLst>
          </p:cNvPr>
          <p:cNvGrpSpPr/>
          <p:nvPr/>
        </p:nvGrpSpPr>
        <p:grpSpPr>
          <a:xfrm>
            <a:off x="5630345" y="3559587"/>
            <a:ext cx="2286001" cy="2628900"/>
            <a:chOff x="5714999" y="2619375"/>
            <a:chExt cx="2286001" cy="26289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E5B1255-8C6B-4641-B315-1939B117ED12}"/>
                </a:ext>
              </a:extLst>
            </p:cNvPr>
            <p:cNvGrpSpPr/>
            <p:nvPr/>
          </p:nvGrpSpPr>
          <p:grpSpPr>
            <a:xfrm>
              <a:off x="5714999" y="2619375"/>
              <a:ext cx="571500" cy="2628900"/>
              <a:chOff x="2076450" y="2619375"/>
              <a:chExt cx="571500" cy="26289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3D5A9B8-4ACB-4CCF-B7FA-403B04C92DCC}"/>
                  </a:ext>
                </a:extLst>
              </p:cNvPr>
              <p:cNvSpPr/>
              <p:nvPr/>
            </p:nvSpPr>
            <p:spPr>
              <a:xfrm>
                <a:off x="2076450" y="2619375"/>
                <a:ext cx="571500" cy="2628900"/>
              </a:xfrm>
              <a:prstGeom prst="rect">
                <a:avLst/>
              </a:prstGeom>
              <a:noFill/>
              <a:ln w="28575">
                <a:solidFill>
                  <a:srgbClr val="1270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299D132-C5A0-49AD-A67F-144C3EE5E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6450" y="4200525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FB54CDF-B8FD-4822-9296-8070585DB3D7}"/>
                  </a:ext>
                </a:extLst>
              </p:cNvPr>
              <p:cNvCxnSpPr/>
              <p:nvPr/>
            </p:nvCxnSpPr>
            <p:spPr>
              <a:xfrm>
                <a:off x="2076450" y="36576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469D267-A7E1-4627-A91E-996A5FE5BF74}"/>
                  </a:ext>
                </a:extLst>
              </p:cNvPr>
              <p:cNvCxnSpPr/>
              <p:nvPr/>
            </p:nvCxnSpPr>
            <p:spPr>
              <a:xfrm>
                <a:off x="2076450" y="47244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EA24282-F444-420E-A697-F744DF0E59BA}"/>
                  </a:ext>
                </a:extLst>
              </p:cNvPr>
              <p:cNvCxnSpPr/>
              <p:nvPr/>
            </p:nvCxnSpPr>
            <p:spPr>
              <a:xfrm>
                <a:off x="2076450" y="31242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D965A58-51FF-4EC6-9037-264C2648B482}"/>
                  </a:ext>
                </a:extLst>
              </p:cNvPr>
              <p:cNvCxnSpPr/>
              <p:nvPr/>
            </p:nvCxnSpPr>
            <p:spPr>
              <a:xfrm>
                <a:off x="2076450" y="5248275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BC09E5C-EE2D-4DE3-9688-22F72C9B01CE}"/>
                  </a:ext>
                </a:extLst>
              </p:cNvPr>
              <p:cNvSpPr txBox="1"/>
              <p:nvPr/>
            </p:nvSpPr>
            <p:spPr>
              <a:xfrm>
                <a:off x="2195248" y="271462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1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19503A0-D7B7-42D8-A062-FE22DB6B3FD3}"/>
                  </a:ext>
                </a:extLst>
              </p:cNvPr>
              <p:cNvSpPr txBox="1"/>
              <p:nvPr/>
            </p:nvSpPr>
            <p:spPr>
              <a:xfrm>
                <a:off x="2195246" y="427672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6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4EF89D3-6011-43FA-A919-3646611182DF}"/>
                  </a:ext>
                </a:extLst>
              </p:cNvPr>
              <p:cNvSpPr txBox="1"/>
              <p:nvPr/>
            </p:nvSpPr>
            <p:spPr>
              <a:xfrm>
                <a:off x="2188244" y="3733797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8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85D1BF7-5228-4984-AB1E-44A11E442D48}"/>
                  </a:ext>
                </a:extLst>
              </p:cNvPr>
              <p:cNvSpPr txBox="1"/>
              <p:nvPr/>
            </p:nvSpPr>
            <p:spPr>
              <a:xfrm>
                <a:off x="2195246" y="479107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3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3CD37F3-0196-4088-8EAB-57D2FDFA373A}"/>
                  </a:ext>
                </a:extLst>
              </p:cNvPr>
              <p:cNvSpPr txBox="1"/>
              <p:nvPr/>
            </p:nvSpPr>
            <p:spPr>
              <a:xfrm>
                <a:off x="2195246" y="3209923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9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ADE10A-CA44-4D7C-AACC-CE8B0EB58095}"/>
                </a:ext>
              </a:extLst>
            </p:cNvPr>
            <p:cNvGrpSpPr/>
            <p:nvPr/>
          </p:nvGrpSpPr>
          <p:grpSpPr>
            <a:xfrm>
              <a:off x="6286500" y="2619375"/>
              <a:ext cx="571500" cy="2628900"/>
              <a:chOff x="2076450" y="2619375"/>
              <a:chExt cx="571500" cy="26289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A311CAB-65BC-4ADA-B884-4C36C3DBCC3E}"/>
                  </a:ext>
                </a:extLst>
              </p:cNvPr>
              <p:cNvSpPr/>
              <p:nvPr/>
            </p:nvSpPr>
            <p:spPr>
              <a:xfrm>
                <a:off x="2076450" y="2619375"/>
                <a:ext cx="571500" cy="2628900"/>
              </a:xfrm>
              <a:prstGeom prst="rect">
                <a:avLst/>
              </a:prstGeom>
              <a:noFill/>
              <a:ln w="28575">
                <a:solidFill>
                  <a:srgbClr val="1270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6599869-C089-4784-876E-550187BFA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6450" y="4200525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7C6C969-4D07-4F4F-B3AF-605DBC244195}"/>
                  </a:ext>
                </a:extLst>
              </p:cNvPr>
              <p:cNvCxnSpPr/>
              <p:nvPr/>
            </p:nvCxnSpPr>
            <p:spPr>
              <a:xfrm>
                <a:off x="2076450" y="36576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4796FC9-CF54-4596-850B-BC7B32A78338}"/>
                  </a:ext>
                </a:extLst>
              </p:cNvPr>
              <p:cNvCxnSpPr/>
              <p:nvPr/>
            </p:nvCxnSpPr>
            <p:spPr>
              <a:xfrm>
                <a:off x="2076450" y="47244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3A7550F-AFD5-435A-9D09-920DEDF5BEC1}"/>
                  </a:ext>
                </a:extLst>
              </p:cNvPr>
              <p:cNvCxnSpPr/>
              <p:nvPr/>
            </p:nvCxnSpPr>
            <p:spPr>
              <a:xfrm>
                <a:off x="2076450" y="31242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B8823D0-729A-44DE-88CD-EC880B6670AE}"/>
                  </a:ext>
                </a:extLst>
              </p:cNvPr>
              <p:cNvCxnSpPr/>
              <p:nvPr/>
            </p:nvCxnSpPr>
            <p:spPr>
              <a:xfrm>
                <a:off x="2076450" y="5248275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6E77CC2-AB6D-4DA4-B9C6-D4A95291A7C9}"/>
                  </a:ext>
                </a:extLst>
              </p:cNvPr>
              <p:cNvSpPr txBox="1"/>
              <p:nvPr/>
            </p:nvSpPr>
            <p:spPr>
              <a:xfrm>
                <a:off x="2203516" y="271462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A472F89-46A2-4CE7-AF98-E0BB222BA604}"/>
                  </a:ext>
                </a:extLst>
              </p:cNvPr>
              <p:cNvSpPr txBox="1"/>
              <p:nvPr/>
            </p:nvSpPr>
            <p:spPr>
              <a:xfrm>
                <a:off x="2209799" y="427672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3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1879C1B-478A-4C7E-96FE-F95DE487A910}"/>
                  </a:ext>
                </a:extLst>
              </p:cNvPr>
              <p:cNvSpPr txBox="1"/>
              <p:nvPr/>
            </p:nvSpPr>
            <p:spPr>
              <a:xfrm>
                <a:off x="2209798" y="3733799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4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13EE3B-FE41-4CBD-B48D-4C3D39E0657A}"/>
                  </a:ext>
                </a:extLst>
              </p:cNvPr>
              <p:cNvSpPr txBox="1"/>
              <p:nvPr/>
            </p:nvSpPr>
            <p:spPr>
              <a:xfrm>
                <a:off x="2209799" y="479107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1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9FE79C7-DD21-4CF0-B3B4-F0FA3AF8220D}"/>
                  </a:ext>
                </a:extLst>
              </p:cNvPr>
              <p:cNvSpPr txBox="1"/>
              <p:nvPr/>
            </p:nvSpPr>
            <p:spPr>
              <a:xfrm>
                <a:off x="2209798" y="320992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7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927CE9-C09B-4A6C-A5C0-D0536EE0ABA2}"/>
                </a:ext>
              </a:extLst>
            </p:cNvPr>
            <p:cNvGrpSpPr/>
            <p:nvPr/>
          </p:nvGrpSpPr>
          <p:grpSpPr>
            <a:xfrm>
              <a:off x="6858000" y="2619375"/>
              <a:ext cx="571500" cy="2628900"/>
              <a:chOff x="2076450" y="2619375"/>
              <a:chExt cx="571500" cy="26289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EAE2EFD-BF68-4387-86D2-C7411BA85A47}"/>
                  </a:ext>
                </a:extLst>
              </p:cNvPr>
              <p:cNvSpPr/>
              <p:nvPr/>
            </p:nvSpPr>
            <p:spPr>
              <a:xfrm>
                <a:off x="2076450" y="2619375"/>
                <a:ext cx="571500" cy="2628900"/>
              </a:xfrm>
              <a:prstGeom prst="rect">
                <a:avLst/>
              </a:prstGeom>
              <a:noFill/>
              <a:ln w="28575">
                <a:solidFill>
                  <a:srgbClr val="1270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3BB4673-9CFF-434C-B67C-641BCB5EDC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6450" y="4200525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8FAAC06-D060-4210-A999-BED1A4606138}"/>
                  </a:ext>
                </a:extLst>
              </p:cNvPr>
              <p:cNvCxnSpPr/>
              <p:nvPr/>
            </p:nvCxnSpPr>
            <p:spPr>
              <a:xfrm>
                <a:off x="2076450" y="36576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0B9829C-784F-4DD1-9EA1-5EACEF834D75}"/>
                  </a:ext>
                </a:extLst>
              </p:cNvPr>
              <p:cNvCxnSpPr/>
              <p:nvPr/>
            </p:nvCxnSpPr>
            <p:spPr>
              <a:xfrm>
                <a:off x="2076450" y="47244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7166765-C120-4E41-BEEF-7FB377D01487}"/>
                  </a:ext>
                </a:extLst>
              </p:cNvPr>
              <p:cNvCxnSpPr/>
              <p:nvPr/>
            </p:nvCxnSpPr>
            <p:spPr>
              <a:xfrm>
                <a:off x="2076450" y="31242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657A3CB-C8D5-45DE-9650-14153DE8E5D8}"/>
                  </a:ext>
                </a:extLst>
              </p:cNvPr>
              <p:cNvCxnSpPr/>
              <p:nvPr/>
            </p:nvCxnSpPr>
            <p:spPr>
              <a:xfrm>
                <a:off x="2076450" y="5248275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44A5F9-7358-482D-A982-285CFE8C483B}"/>
                  </a:ext>
                </a:extLst>
              </p:cNvPr>
              <p:cNvSpPr txBox="1"/>
              <p:nvPr/>
            </p:nvSpPr>
            <p:spPr>
              <a:xfrm>
                <a:off x="2213972" y="271123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4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6B7BDD-2655-4C0D-8038-61087EBCA6E9}"/>
                  </a:ext>
                </a:extLst>
              </p:cNvPr>
              <p:cNvSpPr txBox="1"/>
              <p:nvPr/>
            </p:nvSpPr>
            <p:spPr>
              <a:xfrm>
                <a:off x="2209799" y="427672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9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E33511-8E6B-468A-99B9-DE6E65907A71}"/>
                  </a:ext>
                </a:extLst>
              </p:cNvPr>
              <p:cNvSpPr txBox="1"/>
              <p:nvPr/>
            </p:nvSpPr>
            <p:spPr>
              <a:xfrm>
                <a:off x="2209798" y="3733799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1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9E0B49-69E7-4D11-8F9A-609733E6E81F}"/>
                  </a:ext>
                </a:extLst>
              </p:cNvPr>
              <p:cNvSpPr txBox="1"/>
              <p:nvPr/>
            </p:nvSpPr>
            <p:spPr>
              <a:xfrm>
                <a:off x="2209799" y="479107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5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889D4A-E4A1-401A-8D30-0549A7C0C6CB}"/>
                  </a:ext>
                </a:extLst>
              </p:cNvPr>
              <p:cNvSpPr txBox="1"/>
              <p:nvPr/>
            </p:nvSpPr>
            <p:spPr>
              <a:xfrm>
                <a:off x="2209798" y="320992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3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892D8-62F8-4F89-B74E-1672C786CDFE}"/>
                </a:ext>
              </a:extLst>
            </p:cNvPr>
            <p:cNvGrpSpPr/>
            <p:nvPr/>
          </p:nvGrpSpPr>
          <p:grpSpPr>
            <a:xfrm>
              <a:off x="7429500" y="2619375"/>
              <a:ext cx="571500" cy="2628900"/>
              <a:chOff x="2076450" y="2619375"/>
              <a:chExt cx="571500" cy="26289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4C8C8B-A94B-49C5-B5C4-8C7F48FA8748}"/>
                  </a:ext>
                </a:extLst>
              </p:cNvPr>
              <p:cNvSpPr/>
              <p:nvPr/>
            </p:nvSpPr>
            <p:spPr>
              <a:xfrm>
                <a:off x="2076450" y="2619375"/>
                <a:ext cx="571500" cy="2628900"/>
              </a:xfrm>
              <a:prstGeom prst="rect">
                <a:avLst/>
              </a:prstGeom>
              <a:noFill/>
              <a:ln w="28575">
                <a:solidFill>
                  <a:srgbClr val="1270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F780635-ADE5-4DD9-916A-E0D016872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6450" y="4200525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6B79C2-CD9A-4C52-BD3A-14BA5D912829}"/>
                  </a:ext>
                </a:extLst>
              </p:cNvPr>
              <p:cNvCxnSpPr/>
              <p:nvPr/>
            </p:nvCxnSpPr>
            <p:spPr>
              <a:xfrm>
                <a:off x="2076450" y="36576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6C0E9CC-61B1-4B5D-85F3-3B2E06D9294E}"/>
                  </a:ext>
                </a:extLst>
              </p:cNvPr>
              <p:cNvCxnSpPr/>
              <p:nvPr/>
            </p:nvCxnSpPr>
            <p:spPr>
              <a:xfrm>
                <a:off x="2076450" y="47244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083BC55-3485-48A1-8B3A-D7AFEAA3A72B}"/>
                  </a:ext>
                </a:extLst>
              </p:cNvPr>
              <p:cNvCxnSpPr/>
              <p:nvPr/>
            </p:nvCxnSpPr>
            <p:spPr>
              <a:xfrm>
                <a:off x="2076450" y="3124200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0021BE0-3954-4E7C-AFAD-7AAA9A5F9286}"/>
                  </a:ext>
                </a:extLst>
              </p:cNvPr>
              <p:cNvCxnSpPr/>
              <p:nvPr/>
            </p:nvCxnSpPr>
            <p:spPr>
              <a:xfrm>
                <a:off x="2076450" y="5248275"/>
                <a:ext cx="571500" cy="0"/>
              </a:xfrm>
              <a:prstGeom prst="line">
                <a:avLst/>
              </a:prstGeom>
              <a:ln w="28575">
                <a:solidFill>
                  <a:srgbClr val="12707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63AD1-0E6E-4752-A1B0-AC1123282133}"/>
                  </a:ext>
                </a:extLst>
              </p:cNvPr>
              <p:cNvSpPr txBox="1"/>
              <p:nvPr/>
            </p:nvSpPr>
            <p:spPr>
              <a:xfrm>
                <a:off x="2233612" y="271462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7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D5E4F4-A96F-4C27-BA09-10DB0CFDF08A}"/>
                  </a:ext>
                </a:extLst>
              </p:cNvPr>
              <p:cNvSpPr txBox="1"/>
              <p:nvPr/>
            </p:nvSpPr>
            <p:spPr>
              <a:xfrm>
                <a:off x="2209799" y="427672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1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89F98B-5DBE-4711-A5DE-FDC1DD068D82}"/>
                  </a:ext>
                </a:extLst>
              </p:cNvPr>
              <p:cNvSpPr txBox="1"/>
              <p:nvPr/>
            </p:nvSpPr>
            <p:spPr>
              <a:xfrm>
                <a:off x="2209798" y="3733799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6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257755-A988-41F1-A694-1DD6495B066A}"/>
                  </a:ext>
                </a:extLst>
              </p:cNvPr>
              <p:cNvSpPr txBox="1"/>
              <p:nvPr/>
            </p:nvSpPr>
            <p:spPr>
              <a:xfrm>
                <a:off x="2209799" y="479107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9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348322-6300-441F-B948-4A4016E04004}"/>
                  </a:ext>
                </a:extLst>
              </p:cNvPr>
              <p:cNvSpPr txBox="1"/>
              <p:nvPr/>
            </p:nvSpPr>
            <p:spPr>
              <a:xfrm>
                <a:off x="2209798" y="3209924"/>
                <a:ext cx="352425" cy="323165"/>
              </a:xfrm>
              <a:prstGeom prst="rect">
                <a:avLst/>
              </a:prstGeom>
              <a:noFill/>
              <a:ln>
                <a:solidFill>
                  <a:srgbClr val="12707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Gotham Rounded Book" pitchFamily="50" charset="0"/>
                  </a:rPr>
                  <a:t>2</a:t>
                </a: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BD76722-B55D-4065-9670-8D8258B93181}"/>
              </a:ext>
            </a:extLst>
          </p:cNvPr>
          <p:cNvSpPr txBox="1"/>
          <p:nvPr/>
        </p:nvSpPr>
        <p:spPr>
          <a:xfrm>
            <a:off x="7997899" y="4674009"/>
            <a:ext cx="2673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Gotham Rounded Book" pitchFamily="50" charset="0"/>
              </a:rPr>
              <a:t>Tensor of Dimensions[5,4]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6253CBF-7560-40F2-8CDC-FE9DD8C58676}"/>
              </a:ext>
            </a:extLst>
          </p:cNvPr>
          <p:cNvSpPr/>
          <p:nvPr/>
        </p:nvSpPr>
        <p:spPr>
          <a:xfrm>
            <a:off x="2221143" y="4620884"/>
            <a:ext cx="2640846" cy="518801"/>
          </a:xfrm>
          <a:prstGeom prst="roundRect">
            <a:avLst/>
          </a:prstGeom>
          <a:solidFill>
            <a:srgbClr val="1270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Different Dimensions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1DB6BE13-7167-4F60-A782-94B482630C37}"/>
              </a:ext>
            </a:extLst>
          </p:cNvPr>
          <p:cNvSpPr/>
          <p:nvPr/>
        </p:nvSpPr>
        <p:spPr>
          <a:xfrm>
            <a:off x="5062194" y="4718703"/>
            <a:ext cx="395926" cy="31066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874E5AC-B50B-4B43-9D77-DE18D5AE8588}"/>
              </a:ext>
            </a:extLst>
          </p:cNvPr>
          <p:cNvSpPr/>
          <p:nvPr/>
        </p:nvSpPr>
        <p:spPr>
          <a:xfrm>
            <a:off x="829354" y="1990607"/>
            <a:ext cx="10779980" cy="694955"/>
          </a:xfrm>
          <a:prstGeom prst="round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1" dirty="0">
                <a:latin typeface="Gotham Rounded Book" pitchFamily="50" charset="0"/>
              </a:rPr>
              <a:t>Tensor is a generalization of vectors and matrices of potentially higher dimensions. Arrays of data with different dimensions and ranks that are fed as input to the neural network are called Tensors.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76959EC-4577-4589-94E7-6261B62780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2226057"/>
            <a:ext cx="753940" cy="17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34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</a:t>
            </a:r>
            <a:r>
              <a:rPr lang="en-US" sz="3000" dirty="0"/>
              <a:t>are</a:t>
            </a:r>
            <a:r>
              <a:rPr lang="en-US" sz="3000" dirty="0">
                <a:latin typeface="Gotham Rounded Bold" pitchFamily="50" charset="0"/>
              </a:rPr>
              <a:t> Tensors?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FEFF58F-FEB5-4E43-AC96-E8E610EF9F88}"/>
              </a:ext>
            </a:extLst>
          </p:cNvPr>
          <p:cNvSpPr/>
          <p:nvPr/>
        </p:nvSpPr>
        <p:spPr>
          <a:xfrm>
            <a:off x="4778349" y="1416750"/>
            <a:ext cx="2640846" cy="518801"/>
          </a:xfrm>
          <a:prstGeom prst="roundRect">
            <a:avLst/>
          </a:prstGeom>
          <a:solidFill>
            <a:srgbClr val="5B9B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Tensors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9FA80-E3E8-49A2-A246-0BEC4DFA1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92" y="3568425"/>
            <a:ext cx="2626468" cy="2743200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D215560-E438-4CAC-B832-018F5A33C78E}"/>
              </a:ext>
            </a:extLst>
          </p:cNvPr>
          <p:cNvSpPr/>
          <p:nvPr/>
        </p:nvSpPr>
        <p:spPr>
          <a:xfrm>
            <a:off x="2221143" y="4620884"/>
            <a:ext cx="2640846" cy="518801"/>
          </a:xfrm>
          <a:prstGeom prst="roundRect">
            <a:avLst/>
          </a:prstGeom>
          <a:solidFill>
            <a:srgbClr val="1270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Different Dimensions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2C7B91A9-5828-4A25-AEB8-B4549226E040}"/>
              </a:ext>
            </a:extLst>
          </p:cNvPr>
          <p:cNvSpPr/>
          <p:nvPr/>
        </p:nvSpPr>
        <p:spPr>
          <a:xfrm>
            <a:off x="5062194" y="4718703"/>
            <a:ext cx="395926" cy="31066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E0C4D4-A3D9-4780-9450-9E3037D4F504}"/>
              </a:ext>
            </a:extLst>
          </p:cNvPr>
          <p:cNvSpPr txBox="1"/>
          <p:nvPr/>
        </p:nvSpPr>
        <p:spPr>
          <a:xfrm>
            <a:off x="8198460" y="4645039"/>
            <a:ext cx="28403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Gotham Rounded Book" pitchFamily="50" charset="0"/>
              </a:rPr>
              <a:t>Tensor of Dimensions[3,3,3]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9324B1-8832-4AD9-8BE8-C93F2BD65EB2}"/>
              </a:ext>
            </a:extLst>
          </p:cNvPr>
          <p:cNvSpPr/>
          <p:nvPr/>
        </p:nvSpPr>
        <p:spPr>
          <a:xfrm>
            <a:off x="829354" y="1990607"/>
            <a:ext cx="10779980" cy="694955"/>
          </a:xfrm>
          <a:prstGeom prst="round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1" dirty="0">
                <a:latin typeface="Gotham Rounded Book" pitchFamily="50" charset="0"/>
              </a:rPr>
              <a:t>Tensor is a generalization of vectors and matrices of potentially higher dimensions. Arrays of data with different dimensions and ranks that are fed as input to the neural network are called Tensors.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6F8A1F-C815-4970-AE57-C92076C421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2226057"/>
            <a:ext cx="753940" cy="17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6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Tensor Ranks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A842BE3-4534-4842-B95E-0B52144DD3C6}"/>
              </a:ext>
            </a:extLst>
          </p:cNvPr>
          <p:cNvGrpSpPr/>
          <p:nvPr/>
        </p:nvGrpSpPr>
        <p:grpSpPr>
          <a:xfrm>
            <a:off x="1341954" y="1724025"/>
            <a:ext cx="9508093" cy="3906141"/>
            <a:chOff x="1238250" y="1724025"/>
            <a:chExt cx="9508093" cy="3906141"/>
          </a:xfrm>
        </p:grpSpPr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59FCF587-BC2A-4BCF-895B-A47BF0CBDEE9}"/>
                </a:ext>
              </a:extLst>
            </p:cNvPr>
            <p:cNvSpPr/>
            <p:nvPr/>
          </p:nvSpPr>
          <p:spPr>
            <a:xfrm>
              <a:off x="5128748" y="3067310"/>
              <a:ext cx="1663229" cy="159896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6229"/>
              <a:endParaRPr lang="en-GB" sz="1843">
                <a:solidFill>
                  <a:prstClr val="white"/>
                </a:solidFill>
              </a:endParaRPr>
            </a:p>
          </p:txBody>
        </p:sp>
        <p:sp>
          <p:nvSpPr>
            <p:cNvPr id="239" name="Line 14">
              <a:extLst>
                <a:ext uri="{FF2B5EF4-FFF2-40B4-BE49-F238E27FC236}">
                  <a16:creationId xmlns:a16="http://schemas.microsoft.com/office/drawing/2014/main" id="{867DEAE5-B586-4A54-937F-CE3696B89F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5453" y="5179899"/>
              <a:ext cx="0" cy="0"/>
            </a:xfrm>
            <a:prstGeom prst="line">
              <a:avLst/>
            </a:prstGeom>
            <a:noFill/>
            <a:ln w="98425" cap="flat">
              <a:solidFill>
                <a:srgbClr val="01ABD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36229"/>
              <a:endParaRPr lang="en-GB" sz="1843">
                <a:solidFill>
                  <a:prstClr val="black"/>
                </a:solidFill>
              </a:endParaRPr>
            </a:p>
          </p:txBody>
        </p:sp>
        <p:sp>
          <p:nvSpPr>
            <p:cNvPr id="240" name="Rectangle 16">
              <a:extLst>
                <a:ext uri="{FF2B5EF4-FFF2-40B4-BE49-F238E27FC236}">
                  <a16:creationId xmlns:a16="http://schemas.microsoft.com/office/drawing/2014/main" id="{4BE8F80E-CBFD-440E-8D60-8E5BFB473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918" y="4813828"/>
              <a:ext cx="3154959" cy="797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936229"/>
              <a:r>
                <a:rPr lang="en-US" sz="1500" dirty="0">
                  <a:solidFill>
                    <a:prstClr val="black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m=V=[1,2,3],[4,5,6]</a:t>
              </a:r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A9E0A8BC-ED5A-40C5-B9E0-8988678BA8F9}"/>
                </a:ext>
              </a:extLst>
            </p:cNvPr>
            <p:cNvGrpSpPr/>
            <p:nvPr/>
          </p:nvGrpSpPr>
          <p:grpSpPr>
            <a:xfrm>
              <a:off x="6331233" y="4500604"/>
              <a:ext cx="1260178" cy="1118251"/>
              <a:chOff x="8441644" y="6000805"/>
              <a:chExt cx="1680237" cy="1491001"/>
            </a:xfrm>
          </p:grpSpPr>
          <p:sp>
            <p:nvSpPr>
              <p:cNvPr id="242" name="Rectangle 17">
                <a:extLst>
                  <a:ext uri="{FF2B5EF4-FFF2-40B4-BE49-F238E27FC236}">
                    <a16:creationId xmlns:a16="http://schemas.microsoft.com/office/drawing/2014/main" id="{F0CF025F-2531-4799-8094-7B89F4E0C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3406" y="6433290"/>
                <a:ext cx="498475" cy="1058516"/>
              </a:xfrm>
              <a:prstGeom prst="rect">
                <a:avLst/>
              </a:prstGeom>
              <a:solidFill>
                <a:srgbClr val="A92D9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36229"/>
                <a:endParaRPr lang="en-GB" sz="1843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0A66156C-2B0C-4306-87E1-77F8C53D7B8C}"/>
                  </a:ext>
                </a:extLst>
              </p:cNvPr>
              <p:cNvGrpSpPr/>
              <p:nvPr/>
            </p:nvGrpSpPr>
            <p:grpSpPr>
              <a:xfrm>
                <a:off x="8441644" y="6000805"/>
                <a:ext cx="1181666" cy="923304"/>
                <a:chOff x="8441644" y="6000805"/>
                <a:chExt cx="1181666" cy="923304"/>
              </a:xfrm>
            </p:grpSpPr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203CC070-560B-43E3-8C46-613A5AB77312}"/>
                    </a:ext>
                  </a:extLst>
                </p:cNvPr>
                <p:cNvGrpSpPr/>
                <p:nvPr/>
              </p:nvGrpSpPr>
              <p:grpSpPr>
                <a:xfrm flipH="1" flipV="1">
                  <a:off x="8689148" y="6268960"/>
                  <a:ext cx="934162" cy="655149"/>
                  <a:chOff x="6038817" y="3178754"/>
                  <a:chExt cx="1184256" cy="830545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6B2FAC4D-BBFB-4885-9B5E-2F1A8D4E1BF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6819348" y="3178754"/>
                    <a:ext cx="403725" cy="830545"/>
                  </a:xfrm>
                  <a:prstGeom prst="line">
                    <a:avLst/>
                  </a:prstGeom>
                  <a:ln w="19050">
                    <a:solidFill>
                      <a:srgbClr val="A92D9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1670C2A4-041F-468B-A055-9855F597261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038817" y="3178754"/>
                    <a:ext cx="780531" cy="0"/>
                  </a:xfrm>
                  <a:prstGeom prst="line">
                    <a:avLst/>
                  </a:prstGeom>
                  <a:ln w="19050">
                    <a:solidFill>
                      <a:srgbClr val="A92D9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5" name="Freeform 24">
                  <a:extLst>
                    <a:ext uri="{FF2B5EF4-FFF2-40B4-BE49-F238E27FC236}">
                      <a16:creationId xmlns:a16="http://schemas.microsoft.com/office/drawing/2014/main" id="{E8405D65-60B3-4364-9F80-00E9CA723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41644" y="6000805"/>
                  <a:ext cx="327025" cy="327025"/>
                </a:xfrm>
                <a:custGeom>
                  <a:avLst/>
                  <a:gdLst>
                    <a:gd name="T0" fmla="*/ 24 w 87"/>
                    <a:gd name="T1" fmla="*/ 77 h 87"/>
                    <a:gd name="T2" fmla="*/ 77 w 87"/>
                    <a:gd name="T3" fmla="*/ 63 h 87"/>
                    <a:gd name="T4" fmla="*/ 63 w 87"/>
                    <a:gd name="T5" fmla="*/ 11 h 87"/>
                    <a:gd name="T6" fmla="*/ 10 w 87"/>
                    <a:gd name="T7" fmla="*/ 25 h 87"/>
                    <a:gd name="T8" fmla="*/ 24 w 87"/>
                    <a:gd name="T9" fmla="*/ 7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87">
                      <a:moveTo>
                        <a:pt x="24" y="77"/>
                      </a:moveTo>
                      <a:cubicBezTo>
                        <a:pt x="43" y="87"/>
                        <a:pt x="66" y="81"/>
                        <a:pt x="77" y="63"/>
                      </a:cubicBezTo>
                      <a:cubicBezTo>
                        <a:pt x="87" y="45"/>
                        <a:pt x="81" y="21"/>
                        <a:pt x="63" y="11"/>
                      </a:cubicBezTo>
                      <a:cubicBezTo>
                        <a:pt x="44" y="0"/>
                        <a:pt x="21" y="6"/>
                        <a:pt x="10" y="25"/>
                      </a:cubicBezTo>
                      <a:cubicBezTo>
                        <a:pt x="0" y="43"/>
                        <a:pt x="6" y="66"/>
                        <a:pt x="24" y="77"/>
                      </a:cubicBezTo>
                    </a:path>
                  </a:pathLst>
                </a:custGeom>
                <a:solidFill>
                  <a:srgbClr val="A9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6229"/>
                  <a:endParaRPr lang="en-GB" sz="1843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248" name="Rectangle 16">
              <a:extLst>
                <a:ext uri="{FF2B5EF4-FFF2-40B4-BE49-F238E27FC236}">
                  <a16:creationId xmlns:a16="http://schemas.microsoft.com/office/drawing/2014/main" id="{7158A229-7E6A-4F8D-AA02-F744DCE38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438" y="2137614"/>
              <a:ext cx="3133905" cy="797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936229"/>
              <a:r>
                <a:rPr lang="en-US" sz="1500" dirty="0">
                  <a:solidFill>
                    <a:prstClr val="black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v=[10,11,12]</a:t>
              </a:r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F03AD776-95C1-46FA-89B6-AAE783DD34F5}"/>
                </a:ext>
              </a:extLst>
            </p:cNvPr>
            <p:cNvGrpSpPr/>
            <p:nvPr/>
          </p:nvGrpSpPr>
          <p:grpSpPr>
            <a:xfrm>
              <a:off x="6331233" y="2133722"/>
              <a:ext cx="1267785" cy="1103410"/>
              <a:chOff x="8441644" y="2844962"/>
              <a:chExt cx="1690380" cy="1471213"/>
            </a:xfrm>
          </p:grpSpPr>
          <p:sp>
            <p:nvSpPr>
              <p:cNvPr id="250" name="Freeform 23">
                <a:extLst>
                  <a:ext uri="{FF2B5EF4-FFF2-40B4-BE49-F238E27FC236}">
                    <a16:creationId xmlns:a16="http://schemas.microsoft.com/office/drawing/2014/main" id="{F3A7D7A8-DBE3-40F3-9D57-FBB39D013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1644" y="3989150"/>
                <a:ext cx="327025" cy="327025"/>
              </a:xfrm>
              <a:custGeom>
                <a:avLst/>
                <a:gdLst>
                  <a:gd name="T0" fmla="*/ 63 w 87"/>
                  <a:gd name="T1" fmla="*/ 76 h 87"/>
                  <a:gd name="T2" fmla="*/ 77 w 87"/>
                  <a:gd name="T3" fmla="*/ 24 h 87"/>
                  <a:gd name="T4" fmla="*/ 24 w 87"/>
                  <a:gd name="T5" fmla="*/ 10 h 87"/>
                  <a:gd name="T6" fmla="*/ 10 w 87"/>
                  <a:gd name="T7" fmla="*/ 62 h 87"/>
                  <a:gd name="T8" fmla="*/ 63 w 87"/>
                  <a:gd name="T9" fmla="*/ 7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63" y="76"/>
                    </a:moveTo>
                    <a:cubicBezTo>
                      <a:pt x="81" y="66"/>
                      <a:pt x="87" y="43"/>
                      <a:pt x="77" y="24"/>
                    </a:cubicBezTo>
                    <a:cubicBezTo>
                      <a:pt x="66" y="6"/>
                      <a:pt x="43" y="0"/>
                      <a:pt x="24" y="10"/>
                    </a:cubicBezTo>
                    <a:cubicBezTo>
                      <a:pt x="6" y="21"/>
                      <a:pt x="0" y="44"/>
                      <a:pt x="10" y="62"/>
                    </a:cubicBezTo>
                    <a:cubicBezTo>
                      <a:pt x="21" y="81"/>
                      <a:pt x="44" y="87"/>
                      <a:pt x="63" y="76"/>
                    </a:cubicBezTo>
                  </a:path>
                </a:pathLst>
              </a:custGeom>
              <a:solidFill>
                <a:srgbClr val="F16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36229"/>
                <a:endParaRPr lang="en-GB" sz="1843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39592650-277A-442E-9AA1-FBFB44140F24}"/>
                  </a:ext>
                </a:extLst>
              </p:cNvPr>
              <p:cNvGrpSpPr/>
              <p:nvPr/>
            </p:nvGrpSpPr>
            <p:grpSpPr>
              <a:xfrm flipH="1">
                <a:off x="8689148" y="3381791"/>
                <a:ext cx="934162" cy="655149"/>
                <a:chOff x="6038817" y="3178754"/>
                <a:chExt cx="1184256" cy="830545"/>
              </a:xfrm>
            </p:grpSpPr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0BFFFC02-7F9B-426C-89DA-8D113C744720}"/>
                    </a:ext>
                  </a:extLst>
                </p:cNvPr>
                <p:cNvCxnSpPr/>
                <p:nvPr/>
              </p:nvCxnSpPr>
              <p:spPr>
                <a:xfrm flipH="1" flipV="1">
                  <a:off x="6819348" y="3178754"/>
                  <a:ext cx="403725" cy="830545"/>
                </a:xfrm>
                <a:prstGeom prst="line">
                  <a:avLst/>
                </a:prstGeom>
                <a:ln w="19050">
                  <a:solidFill>
                    <a:srgbClr val="F1642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F33F5137-673F-4677-98D1-0B9E6C9EFCDF}"/>
                    </a:ext>
                  </a:extLst>
                </p:cNvPr>
                <p:cNvCxnSpPr/>
                <p:nvPr/>
              </p:nvCxnSpPr>
              <p:spPr>
                <a:xfrm flipH="1">
                  <a:off x="6038817" y="3178754"/>
                  <a:ext cx="780531" cy="0"/>
                </a:xfrm>
                <a:prstGeom prst="line">
                  <a:avLst/>
                </a:prstGeom>
                <a:ln w="19050">
                  <a:solidFill>
                    <a:srgbClr val="F1642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2" name="Rectangle 17">
                <a:extLst>
                  <a:ext uri="{FF2B5EF4-FFF2-40B4-BE49-F238E27FC236}">
                    <a16:creationId xmlns:a16="http://schemas.microsoft.com/office/drawing/2014/main" id="{C57BB513-89BF-4089-B711-69B33F303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3549" y="2844962"/>
                <a:ext cx="498475" cy="1058516"/>
              </a:xfrm>
              <a:prstGeom prst="rect">
                <a:avLst/>
              </a:prstGeom>
              <a:solidFill>
                <a:srgbClr val="F1642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36229"/>
                <a:endParaRPr lang="en-GB" sz="1843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3DF3391-1677-481E-9515-B9FC3C4E2193}"/>
                </a:ext>
              </a:extLst>
            </p:cNvPr>
            <p:cNvGrpSpPr/>
            <p:nvPr/>
          </p:nvGrpSpPr>
          <p:grpSpPr>
            <a:xfrm>
              <a:off x="4381223" y="4500604"/>
              <a:ext cx="1237311" cy="1118251"/>
              <a:chOff x="5841630" y="6000805"/>
              <a:chExt cx="1649748" cy="1491001"/>
            </a:xfrm>
          </p:grpSpPr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56715D64-567D-46D6-A528-22FA22DDA7B1}"/>
                  </a:ext>
                </a:extLst>
              </p:cNvPr>
              <p:cNvGrpSpPr/>
              <p:nvPr/>
            </p:nvGrpSpPr>
            <p:grpSpPr>
              <a:xfrm flipV="1">
                <a:off x="6340153" y="6269923"/>
                <a:ext cx="934162" cy="655149"/>
                <a:chOff x="6038817" y="3178754"/>
                <a:chExt cx="1184256" cy="830545"/>
              </a:xfrm>
            </p:grpSpPr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6A18DD84-AF6E-49A5-A907-E5800A2EC7A1}"/>
                    </a:ext>
                  </a:extLst>
                </p:cNvPr>
                <p:cNvCxnSpPr/>
                <p:nvPr/>
              </p:nvCxnSpPr>
              <p:spPr>
                <a:xfrm flipH="1" flipV="1">
                  <a:off x="6819348" y="3178754"/>
                  <a:ext cx="403725" cy="830545"/>
                </a:xfrm>
                <a:prstGeom prst="line">
                  <a:avLst/>
                </a:prstGeom>
                <a:ln w="19050">
                  <a:solidFill>
                    <a:srgbClr val="87C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DCF56B21-0E8B-4E08-96A7-D6EF4EFA3A18}"/>
                    </a:ext>
                  </a:extLst>
                </p:cNvPr>
                <p:cNvCxnSpPr/>
                <p:nvPr/>
              </p:nvCxnSpPr>
              <p:spPr>
                <a:xfrm flipH="1">
                  <a:off x="6038817" y="3178754"/>
                  <a:ext cx="780531" cy="0"/>
                </a:xfrm>
                <a:prstGeom prst="line">
                  <a:avLst/>
                </a:prstGeom>
                <a:ln w="19050">
                  <a:solidFill>
                    <a:srgbClr val="87C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7" name="Rectangle 17">
                <a:extLst>
                  <a:ext uri="{FF2B5EF4-FFF2-40B4-BE49-F238E27FC236}">
                    <a16:creationId xmlns:a16="http://schemas.microsoft.com/office/drawing/2014/main" id="{0EB6A8C6-D96C-4C9C-94D5-4B6845438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1630" y="6433290"/>
                <a:ext cx="498475" cy="1058516"/>
              </a:xfrm>
              <a:prstGeom prst="rect">
                <a:avLst/>
              </a:prstGeom>
              <a:solidFill>
                <a:srgbClr val="87C656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36229"/>
                <a:endParaRPr lang="en-GB" sz="1843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26">
                <a:extLst>
                  <a:ext uri="{FF2B5EF4-FFF2-40B4-BE49-F238E27FC236}">
                    <a16:creationId xmlns:a16="http://schemas.microsoft.com/office/drawing/2014/main" id="{872F19E1-0106-4902-B502-5583FF9BF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53" y="6000805"/>
                <a:ext cx="327025" cy="327025"/>
              </a:xfrm>
              <a:custGeom>
                <a:avLst/>
                <a:gdLst>
                  <a:gd name="T0" fmla="*/ 24 w 87"/>
                  <a:gd name="T1" fmla="*/ 11 h 87"/>
                  <a:gd name="T2" fmla="*/ 10 w 87"/>
                  <a:gd name="T3" fmla="*/ 63 h 87"/>
                  <a:gd name="T4" fmla="*/ 63 w 87"/>
                  <a:gd name="T5" fmla="*/ 77 h 87"/>
                  <a:gd name="T6" fmla="*/ 77 w 87"/>
                  <a:gd name="T7" fmla="*/ 25 h 87"/>
                  <a:gd name="T8" fmla="*/ 24 w 87"/>
                  <a:gd name="T9" fmla="*/ 1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24" y="11"/>
                    </a:moveTo>
                    <a:cubicBezTo>
                      <a:pt x="6" y="21"/>
                      <a:pt x="0" y="45"/>
                      <a:pt x="10" y="63"/>
                    </a:cubicBezTo>
                    <a:cubicBezTo>
                      <a:pt x="21" y="81"/>
                      <a:pt x="44" y="87"/>
                      <a:pt x="63" y="77"/>
                    </a:cubicBezTo>
                    <a:cubicBezTo>
                      <a:pt x="81" y="66"/>
                      <a:pt x="87" y="43"/>
                      <a:pt x="77" y="25"/>
                    </a:cubicBezTo>
                    <a:cubicBezTo>
                      <a:pt x="66" y="6"/>
                      <a:pt x="43" y="0"/>
                      <a:pt x="24" y="11"/>
                    </a:cubicBezTo>
                  </a:path>
                </a:pathLst>
              </a:custGeom>
              <a:solidFill>
                <a:srgbClr val="87C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36229"/>
                <a:endParaRPr lang="en-GB" sz="184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1" name="Rectangle 16">
              <a:extLst>
                <a:ext uri="{FF2B5EF4-FFF2-40B4-BE49-F238E27FC236}">
                  <a16:creationId xmlns:a16="http://schemas.microsoft.com/office/drawing/2014/main" id="{4C1F0E1B-9A7C-4647-BC82-B5B718DE5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250" y="4832707"/>
              <a:ext cx="3143188" cy="797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 defTabSz="476204">
                <a:defRPr/>
              </a:pPr>
              <a:r>
                <a:rPr lang="en-US" sz="1500" dirty="0">
                  <a:solidFill>
                    <a:prstClr val="black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t=[[[1],[2],[3]],[[4],[5],[6]],[[7],[8],[9]]]</a:t>
              </a: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73F698CA-4DBA-4486-9F8F-8E20FEE9D31F}"/>
                </a:ext>
              </a:extLst>
            </p:cNvPr>
            <p:cNvGrpSpPr/>
            <p:nvPr/>
          </p:nvGrpSpPr>
          <p:grpSpPr>
            <a:xfrm>
              <a:off x="4368315" y="2133721"/>
              <a:ext cx="1250219" cy="1081979"/>
              <a:chOff x="5824419" y="2844962"/>
              <a:chExt cx="1666959" cy="1442638"/>
            </a:xfrm>
          </p:grpSpPr>
          <p:sp>
            <p:nvSpPr>
              <p:cNvPr id="263" name="Freeform 27">
                <a:extLst>
                  <a:ext uri="{FF2B5EF4-FFF2-40B4-BE49-F238E27FC236}">
                    <a16:creationId xmlns:a16="http://schemas.microsoft.com/office/drawing/2014/main" id="{BD5843B9-B3C3-4479-BCBE-7A1CF050C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53" y="3960575"/>
                <a:ext cx="327025" cy="327025"/>
              </a:xfrm>
              <a:custGeom>
                <a:avLst/>
                <a:gdLst>
                  <a:gd name="T0" fmla="*/ 63 w 87"/>
                  <a:gd name="T1" fmla="*/ 10 h 87"/>
                  <a:gd name="T2" fmla="*/ 10 w 87"/>
                  <a:gd name="T3" fmla="*/ 24 h 87"/>
                  <a:gd name="T4" fmla="*/ 24 w 87"/>
                  <a:gd name="T5" fmla="*/ 76 h 87"/>
                  <a:gd name="T6" fmla="*/ 77 w 87"/>
                  <a:gd name="T7" fmla="*/ 62 h 87"/>
                  <a:gd name="T8" fmla="*/ 63 w 87"/>
                  <a:gd name="T9" fmla="*/ 1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63" y="10"/>
                    </a:moveTo>
                    <a:cubicBezTo>
                      <a:pt x="44" y="0"/>
                      <a:pt x="21" y="6"/>
                      <a:pt x="10" y="24"/>
                    </a:cubicBezTo>
                    <a:cubicBezTo>
                      <a:pt x="0" y="43"/>
                      <a:pt x="6" y="66"/>
                      <a:pt x="24" y="76"/>
                    </a:cubicBezTo>
                    <a:cubicBezTo>
                      <a:pt x="43" y="87"/>
                      <a:pt x="66" y="81"/>
                      <a:pt x="77" y="62"/>
                    </a:cubicBezTo>
                    <a:cubicBezTo>
                      <a:pt x="87" y="44"/>
                      <a:pt x="81" y="21"/>
                      <a:pt x="63" y="10"/>
                    </a:cubicBezTo>
                  </a:path>
                </a:pathLst>
              </a:custGeom>
              <a:solidFill>
                <a:srgbClr val="D9DE0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36229"/>
                <a:endParaRPr lang="en-GB" sz="1843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279D7690-7B0A-4A05-A7C1-1C95AF39A241}"/>
                  </a:ext>
                </a:extLst>
              </p:cNvPr>
              <p:cNvGrpSpPr/>
              <p:nvPr/>
            </p:nvGrpSpPr>
            <p:grpSpPr>
              <a:xfrm>
                <a:off x="6322894" y="3349160"/>
                <a:ext cx="934162" cy="655149"/>
                <a:chOff x="6038817" y="3178754"/>
                <a:chExt cx="1184256" cy="830545"/>
              </a:xfrm>
              <a:solidFill>
                <a:srgbClr val="D9DE04"/>
              </a:solidFill>
            </p:grpSpPr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8CD75876-A543-49C1-8DF0-354F24D81811}"/>
                    </a:ext>
                  </a:extLst>
                </p:cNvPr>
                <p:cNvCxnSpPr/>
                <p:nvPr/>
              </p:nvCxnSpPr>
              <p:spPr>
                <a:xfrm flipH="1" flipV="1">
                  <a:off x="6819348" y="3178754"/>
                  <a:ext cx="403725" cy="830545"/>
                </a:xfrm>
                <a:prstGeom prst="line">
                  <a:avLst/>
                </a:prstGeom>
                <a:grpFill/>
                <a:ln w="19050">
                  <a:solidFill>
                    <a:srgbClr val="D9DE0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BC93B977-6A90-4CD4-9DCA-E0B88E77A015}"/>
                    </a:ext>
                  </a:extLst>
                </p:cNvPr>
                <p:cNvCxnSpPr/>
                <p:nvPr/>
              </p:nvCxnSpPr>
              <p:spPr>
                <a:xfrm flipH="1">
                  <a:off x="6038817" y="3178754"/>
                  <a:ext cx="780531" cy="0"/>
                </a:xfrm>
                <a:prstGeom prst="line">
                  <a:avLst/>
                </a:prstGeom>
                <a:grpFill/>
                <a:ln w="19050">
                  <a:solidFill>
                    <a:srgbClr val="D9DE0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5" name="Rectangle 17">
                <a:extLst>
                  <a:ext uri="{FF2B5EF4-FFF2-40B4-BE49-F238E27FC236}">
                    <a16:creationId xmlns:a16="http://schemas.microsoft.com/office/drawing/2014/main" id="{026FB55A-16B7-4429-9440-36B179CB0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4419" y="2844962"/>
                <a:ext cx="498475" cy="1058516"/>
              </a:xfrm>
              <a:prstGeom prst="rect">
                <a:avLst/>
              </a:prstGeom>
              <a:solidFill>
                <a:srgbClr val="D9DE0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36229"/>
                <a:endParaRPr lang="en-GB" sz="1843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8" name="Rectangle 16">
              <a:extLst>
                <a:ext uri="{FF2B5EF4-FFF2-40B4-BE49-F238E27FC236}">
                  <a16:creationId xmlns:a16="http://schemas.microsoft.com/office/drawing/2014/main" id="{092EAC9A-40A2-443A-96B1-527FB25E9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099" y="2137614"/>
              <a:ext cx="3130280" cy="797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936229"/>
              <a:r>
                <a:rPr lang="en-US" sz="1500" dirty="0">
                  <a:solidFill>
                    <a:prstClr val="black"/>
                  </a:solidFill>
                  <a:latin typeface="Gotham Rounded Book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s= [200]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18E3B1-DA1E-4F4A-9584-1C24C19B49B4}"/>
                </a:ext>
              </a:extLst>
            </p:cNvPr>
            <p:cNvSpPr txBox="1"/>
            <p:nvPr/>
          </p:nvSpPr>
          <p:spPr>
            <a:xfrm>
              <a:off x="1695450" y="1724025"/>
              <a:ext cx="2352675" cy="323165"/>
            </a:xfrm>
            <a:prstGeom prst="rect">
              <a:avLst/>
            </a:prstGeom>
            <a:noFill/>
            <a:ln w="19050">
              <a:solidFill>
                <a:srgbClr val="1270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Gotham Rounded Book" pitchFamily="50" charset="0"/>
                </a:rPr>
                <a:t>Tensor of Rank 0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CE06EE1-8A35-41C6-A71E-8A966F4014C8}"/>
                </a:ext>
              </a:extLst>
            </p:cNvPr>
            <p:cNvSpPr txBox="1"/>
            <p:nvPr/>
          </p:nvSpPr>
          <p:spPr>
            <a:xfrm>
              <a:off x="8134350" y="1726900"/>
              <a:ext cx="2352675" cy="323165"/>
            </a:xfrm>
            <a:prstGeom prst="rect">
              <a:avLst/>
            </a:prstGeom>
            <a:noFill/>
            <a:ln w="19050">
              <a:solidFill>
                <a:srgbClr val="1270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Gotham Rounded Book" pitchFamily="50" charset="0"/>
                </a:rPr>
                <a:t>Tensor of Rank 1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5115A61A-47BF-4A48-9C33-E9F421D1BBF1}"/>
                </a:ext>
              </a:extLst>
            </p:cNvPr>
            <p:cNvSpPr txBox="1"/>
            <p:nvPr/>
          </p:nvSpPr>
          <p:spPr>
            <a:xfrm>
              <a:off x="8120833" y="4431694"/>
              <a:ext cx="2352675" cy="323165"/>
            </a:xfrm>
            <a:prstGeom prst="rect">
              <a:avLst/>
            </a:prstGeom>
            <a:noFill/>
            <a:ln w="19050">
              <a:solidFill>
                <a:srgbClr val="1270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Gotham Rounded Book" pitchFamily="50" charset="0"/>
                </a:rPr>
                <a:t>Tensor of Rank 2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5110206-2CE9-41CE-964C-785D64D9689A}"/>
                </a:ext>
              </a:extLst>
            </p:cNvPr>
            <p:cNvSpPr txBox="1"/>
            <p:nvPr/>
          </p:nvSpPr>
          <p:spPr>
            <a:xfrm>
              <a:off x="1721994" y="4428624"/>
              <a:ext cx="2352675" cy="323165"/>
            </a:xfrm>
            <a:prstGeom prst="rect">
              <a:avLst/>
            </a:prstGeom>
            <a:noFill/>
            <a:ln w="19050">
              <a:solidFill>
                <a:srgbClr val="1270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Gotham Rounded Book" pitchFamily="50" charset="0"/>
                </a:rPr>
                <a:t>Tensor of Rank 3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4FFDA26A-567B-4286-9B8B-F724D114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69" y="3347092"/>
            <a:ext cx="1133710" cy="11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7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Agenda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0544DDA9-7D21-43DF-8B51-C1E3F92DC5B5}"/>
              </a:ext>
            </a:extLst>
          </p:cNvPr>
          <p:cNvGrpSpPr/>
          <p:nvPr/>
        </p:nvGrpSpPr>
        <p:grpSpPr>
          <a:xfrm>
            <a:off x="7245350" y="1529755"/>
            <a:ext cx="3908424" cy="3904584"/>
            <a:chOff x="6545263" y="2111375"/>
            <a:chExt cx="3232150" cy="3228975"/>
          </a:xfrm>
        </p:grpSpPr>
        <p:sp>
          <p:nvSpPr>
            <p:cNvPr id="62" name="Oval 6">
              <a:extLst>
                <a:ext uri="{FF2B5EF4-FFF2-40B4-BE49-F238E27FC236}">
                  <a16:creationId xmlns:a16="http://schemas.microsoft.com/office/drawing/2014/main" id="{FEB89508-E20A-4290-80C2-6C1BA3D8C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5263" y="2111375"/>
              <a:ext cx="3232150" cy="3228975"/>
            </a:xfrm>
            <a:prstGeom prst="ellipse">
              <a:avLst/>
            </a:prstGeom>
            <a:solidFill>
              <a:srgbClr val="4F5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B7E93D3A-8DD6-410B-BE96-49E79605C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4051" y="2955925"/>
              <a:ext cx="1355725" cy="1716087"/>
            </a:xfrm>
            <a:prstGeom prst="rect">
              <a:avLst/>
            </a:prstGeom>
            <a:solidFill>
              <a:srgbClr val="647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" name="Rectangle 8">
              <a:extLst>
                <a:ext uri="{FF2B5EF4-FFF2-40B4-BE49-F238E27FC236}">
                  <a16:creationId xmlns:a16="http://schemas.microsoft.com/office/drawing/2014/main" id="{89871526-2F0D-49A6-8592-7A5217C34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8564" y="2953314"/>
              <a:ext cx="1355725" cy="1716087"/>
            </a:xfrm>
            <a:prstGeom prst="rect">
              <a:avLst/>
            </a:prstGeom>
            <a:solidFill>
              <a:srgbClr val="428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9" name="Rectangle 9">
              <a:extLst>
                <a:ext uri="{FF2B5EF4-FFF2-40B4-BE49-F238E27FC236}">
                  <a16:creationId xmlns:a16="http://schemas.microsoft.com/office/drawing/2014/main" id="{6A94C659-598C-4378-84C4-864197F2B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4725" y="3132511"/>
              <a:ext cx="1125538" cy="1446212"/>
            </a:xfrm>
            <a:prstGeom prst="rect">
              <a:avLst/>
            </a:prstGeom>
            <a:solidFill>
              <a:srgbClr val="EBF0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1" name="Freeform 10">
              <a:extLst>
                <a:ext uri="{FF2B5EF4-FFF2-40B4-BE49-F238E27FC236}">
                  <a16:creationId xmlns:a16="http://schemas.microsoft.com/office/drawing/2014/main" id="{B97D39C6-FA17-4786-8133-97FCC496E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757" y="2794679"/>
              <a:ext cx="541338" cy="333375"/>
            </a:xfrm>
            <a:custGeom>
              <a:avLst/>
              <a:gdLst>
                <a:gd name="T0" fmla="*/ 368 w 536"/>
                <a:gd name="T1" fmla="*/ 76 h 330"/>
                <a:gd name="T2" fmla="*/ 268 w 536"/>
                <a:gd name="T3" fmla="*/ 0 h 330"/>
                <a:gd name="T4" fmla="*/ 168 w 536"/>
                <a:gd name="T5" fmla="*/ 76 h 330"/>
                <a:gd name="T6" fmla="*/ 0 w 536"/>
                <a:gd name="T7" fmla="*/ 76 h 330"/>
                <a:gd name="T8" fmla="*/ 0 w 536"/>
                <a:gd name="T9" fmla="*/ 330 h 330"/>
                <a:gd name="T10" fmla="*/ 536 w 536"/>
                <a:gd name="T11" fmla="*/ 330 h 330"/>
                <a:gd name="T12" fmla="*/ 536 w 536"/>
                <a:gd name="T13" fmla="*/ 76 h 330"/>
                <a:gd name="T14" fmla="*/ 368 w 536"/>
                <a:gd name="T15" fmla="*/ 7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330">
                  <a:moveTo>
                    <a:pt x="368" y="76"/>
                  </a:moveTo>
                  <a:cubicBezTo>
                    <a:pt x="368" y="34"/>
                    <a:pt x="323" y="0"/>
                    <a:pt x="268" y="0"/>
                  </a:cubicBezTo>
                  <a:cubicBezTo>
                    <a:pt x="213" y="0"/>
                    <a:pt x="168" y="34"/>
                    <a:pt x="168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536" y="330"/>
                    <a:pt x="536" y="330"/>
                    <a:pt x="536" y="330"/>
                  </a:cubicBezTo>
                  <a:cubicBezTo>
                    <a:pt x="536" y="76"/>
                    <a:pt x="536" y="76"/>
                    <a:pt x="536" y="76"/>
                  </a:cubicBezTo>
                  <a:lnTo>
                    <a:pt x="368" y="76"/>
                  </a:lnTo>
                  <a:close/>
                </a:path>
              </a:pathLst>
            </a:custGeom>
            <a:solidFill>
              <a:srgbClr val="6EB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" name="Rectangle 11">
              <a:extLst>
                <a:ext uri="{FF2B5EF4-FFF2-40B4-BE49-F238E27FC236}">
                  <a16:creationId xmlns:a16="http://schemas.microsoft.com/office/drawing/2014/main" id="{B997633C-23EE-42AA-B1DD-6AAA008FF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4725" y="3246135"/>
              <a:ext cx="947738" cy="60325"/>
            </a:xfrm>
            <a:prstGeom prst="rect">
              <a:avLst/>
            </a:prstGeom>
            <a:solidFill>
              <a:srgbClr val="646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Rectangle 12">
              <a:extLst>
                <a:ext uri="{FF2B5EF4-FFF2-40B4-BE49-F238E27FC236}">
                  <a16:creationId xmlns:a16="http://schemas.microsoft.com/office/drawing/2014/main" id="{985B9A9E-3AA0-472A-8E6D-D727BA14A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789" y="3359756"/>
              <a:ext cx="655638" cy="60325"/>
            </a:xfrm>
            <a:prstGeom prst="rect">
              <a:avLst/>
            </a:prstGeom>
            <a:solidFill>
              <a:srgbClr val="646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" name="Rectangle 13">
              <a:extLst>
                <a:ext uri="{FF2B5EF4-FFF2-40B4-BE49-F238E27FC236}">
                  <a16:creationId xmlns:a16="http://schemas.microsoft.com/office/drawing/2014/main" id="{5AFDC7FE-27B7-41D7-8DA4-2688ACB0B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4725" y="3477605"/>
              <a:ext cx="947738" cy="60325"/>
            </a:xfrm>
            <a:prstGeom prst="rect">
              <a:avLst/>
            </a:prstGeom>
            <a:solidFill>
              <a:srgbClr val="646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5" name="Rectangle 14">
              <a:extLst>
                <a:ext uri="{FF2B5EF4-FFF2-40B4-BE49-F238E27FC236}">
                  <a16:creationId xmlns:a16="http://schemas.microsoft.com/office/drawing/2014/main" id="{F2F5CC38-3B83-40C3-A45C-013EA6DB3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4725" y="3607325"/>
              <a:ext cx="655638" cy="60325"/>
            </a:xfrm>
            <a:prstGeom prst="rect">
              <a:avLst/>
            </a:prstGeom>
            <a:solidFill>
              <a:srgbClr val="646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Rectangle 15">
              <a:extLst>
                <a:ext uri="{FF2B5EF4-FFF2-40B4-BE49-F238E27FC236}">
                  <a16:creationId xmlns:a16="http://schemas.microsoft.com/office/drawing/2014/main" id="{11A4AB6F-5A42-40A7-AD39-EDB2E8C94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8601" y="3733514"/>
              <a:ext cx="947738" cy="60325"/>
            </a:xfrm>
            <a:prstGeom prst="rect">
              <a:avLst/>
            </a:prstGeom>
            <a:solidFill>
              <a:srgbClr val="646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7" name="Rectangle 16">
              <a:extLst>
                <a:ext uri="{FF2B5EF4-FFF2-40B4-BE49-F238E27FC236}">
                  <a16:creationId xmlns:a16="http://schemas.microsoft.com/office/drawing/2014/main" id="{DC13B055-CC44-4348-B831-9D6B40C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0962" y="3873500"/>
              <a:ext cx="452438" cy="60325"/>
            </a:xfrm>
            <a:prstGeom prst="rect">
              <a:avLst/>
            </a:prstGeom>
            <a:solidFill>
              <a:srgbClr val="646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Oval 17">
              <a:extLst>
                <a:ext uri="{FF2B5EF4-FFF2-40B4-BE49-F238E27FC236}">
                  <a16:creationId xmlns:a16="http://schemas.microsoft.com/office/drawing/2014/main" id="{533AF987-26FC-44BD-8813-F93A6EC3E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3873500"/>
              <a:ext cx="798513" cy="798512"/>
            </a:xfrm>
            <a:prstGeom prst="ellipse">
              <a:avLst/>
            </a:prstGeom>
            <a:solidFill>
              <a:srgbClr val="FBD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9" name="Freeform 18">
              <a:extLst>
                <a:ext uri="{FF2B5EF4-FFF2-40B4-BE49-F238E27FC236}">
                  <a16:creationId xmlns:a16="http://schemas.microsoft.com/office/drawing/2014/main" id="{6C60419C-24B5-406E-AD9E-AB0B010CD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6750" y="4125913"/>
              <a:ext cx="496888" cy="365125"/>
            </a:xfrm>
            <a:custGeom>
              <a:avLst/>
              <a:gdLst>
                <a:gd name="T0" fmla="*/ 171 w 492"/>
                <a:gd name="T1" fmla="*/ 362 h 362"/>
                <a:gd name="T2" fmla="*/ 11 w 492"/>
                <a:gd name="T3" fmla="*/ 188 h 362"/>
                <a:gd name="T4" fmla="*/ 13 w 492"/>
                <a:gd name="T5" fmla="*/ 147 h 362"/>
                <a:gd name="T6" fmla="*/ 53 w 492"/>
                <a:gd name="T7" fmla="*/ 149 h 362"/>
                <a:gd name="T8" fmla="*/ 173 w 492"/>
                <a:gd name="T9" fmla="*/ 279 h 362"/>
                <a:gd name="T10" fmla="*/ 441 w 492"/>
                <a:gd name="T11" fmla="*/ 11 h 362"/>
                <a:gd name="T12" fmla="*/ 481 w 492"/>
                <a:gd name="T13" fmla="*/ 11 h 362"/>
                <a:gd name="T14" fmla="*/ 481 w 492"/>
                <a:gd name="T15" fmla="*/ 52 h 362"/>
                <a:gd name="T16" fmla="*/ 171 w 492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2" h="362">
                  <a:moveTo>
                    <a:pt x="171" y="362"/>
                  </a:moveTo>
                  <a:cubicBezTo>
                    <a:pt x="11" y="188"/>
                    <a:pt x="11" y="188"/>
                    <a:pt x="11" y="188"/>
                  </a:cubicBezTo>
                  <a:cubicBezTo>
                    <a:pt x="0" y="176"/>
                    <a:pt x="1" y="158"/>
                    <a:pt x="13" y="147"/>
                  </a:cubicBezTo>
                  <a:cubicBezTo>
                    <a:pt x="24" y="137"/>
                    <a:pt x="42" y="137"/>
                    <a:pt x="53" y="149"/>
                  </a:cubicBezTo>
                  <a:cubicBezTo>
                    <a:pt x="173" y="279"/>
                    <a:pt x="173" y="279"/>
                    <a:pt x="173" y="279"/>
                  </a:cubicBezTo>
                  <a:cubicBezTo>
                    <a:pt x="441" y="11"/>
                    <a:pt x="441" y="11"/>
                    <a:pt x="441" y="11"/>
                  </a:cubicBezTo>
                  <a:cubicBezTo>
                    <a:pt x="452" y="0"/>
                    <a:pt x="470" y="0"/>
                    <a:pt x="481" y="11"/>
                  </a:cubicBezTo>
                  <a:cubicBezTo>
                    <a:pt x="492" y="22"/>
                    <a:pt x="492" y="41"/>
                    <a:pt x="481" y="52"/>
                  </a:cubicBezTo>
                  <a:lnTo>
                    <a:pt x="171" y="362"/>
                  </a:lnTo>
                  <a:close/>
                </a:path>
              </a:pathLst>
            </a:custGeom>
            <a:solidFill>
              <a:srgbClr val="4F5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441EAFA-555A-4FBC-92B1-A38BB224973C}"/>
              </a:ext>
            </a:extLst>
          </p:cNvPr>
          <p:cNvSpPr txBox="1">
            <a:spLocks/>
          </p:cNvSpPr>
          <p:nvPr/>
        </p:nvSpPr>
        <p:spPr>
          <a:xfrm>
            <a:off x="2045258" y="3714164"/>
            <a:ext cx="4513491" cy="429204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What are Tensors?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C177022-41D8-4A26-97B7-2480395AB507}"/>
              </a:ext>
            </a:extLst>
          </p:cNvPr>
          <p:cNvSpPr/>
          <p:nvPr/>
        </p:nvSpPr>
        <p:spPr>
          <a:xfrm rot="5400000">
            <a:off x="1601925" y="3261189"/>
            <a:ext cx="212231" cy="16467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61A"/>
              </a:solidFill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BA10F4F-81FA-4C04-9C00-C7C8FFB124D8}"/>
              </a:ext>
            </a:extLst>
          </p:cNvPr>
          <p:cNvSpPr/>
          <p:nvPr/>
        </p:nvSpPr>
        <p:spPr>
          <a:xfrm rot="5400000">
            <a:off x="1609730" y="3754211"/>
            <a:ext cx="212231" cy="16467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61A"/>
              </a:solidFill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4E861A92-7011-443F-B518-3582B187DF10}"/>
              </a:ext>
            </a:extLst>
          </p:cNvPr>
          <p:cNvSpPr/>
          <p:nvPr/>
        </p:nvSpPr>
        <p:spPr>
          <a:xfrm rot="5400000">
            <a:off x="1606443" y="1840179"/>
            <a:ext cx="212231" cy="16467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61A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6087646-07FC-46C4-A0EF-0CDC52E8215F}"/>
              </a:ext>
            </a:extLst>
          </p:cNvPr>
          <p:cNvSpPr txBox="1">
            <a:spLocks/>
          </p:cNvSpPr>
          <p:nvPr/>
        </p:nvSpPr>
        <p:spPr>
          <a:xfrm>
            <a:off x="2071408" y="1831921"/>
            <a:ext cx="4513491" cy="429204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What is Deep Learning?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2197126-2723-4E76-BB86-3C59D9540914}"/>
              </a:ext>
            </a:extLst>
          </p:cNvPr>
          <p:cNvSpPr/>
          <p:nvPr/>
        </p:nvSpPr>
        <p:spPr>
          <a:xfrm rot="5400000">
            <a:off x="1594120" y="2797195"/>
            <a:ext cx="212231" cy="16467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61A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C761334-63DF-43AF-B681-C7B45A903F5A}"/>
              </a:ext>
            </a:extLst>
          </p:cNvPr>
          <p:cNvSpPr txBox="1">
            <a:spLocks/>
          </p:cNvSpPr>
          <p:nvPr/>
        </p:nvSpPr>
        <p:spPr>
          <a:xfrm>
            <a:off x="2071408" y="3242117"/>
            <a:ext cx="4513491" cy="429204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What is </a:t>
            </a:r>
            <a:r>
              <a:rPr lang="en-US" sz="15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TensorFlow</a:t>
            </a:r>
            <a:r>
              <a:rPr lang="en-US" sz="1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?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E4D2832-8ABC-4E62-871C-D4D8F66AAFF8}"/>
              </a:ext>
            </a:extLst>
          </p:cNvPr>
          <p:cNvSpPr/>
          <p:nvPr/>
        </p:nvSpPr>
        <p:spPr>
          <a:xfrm rot="5400000">
            <a:off x="1599186" y="2318687"/>
            <a:ext cx="212231" cy="16467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61A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8C89FB1-0A99-4A2A-A3F4-0710B0BAFBB7}"/>
              </a:ext>
            </a:extLst>
          </p:cNvPr>
          <p:cNvSpPr txBox="1">
            <a:spLocks/>
          </p:cNvSpPr>
          <p:nvPr/>
        </p:nvSpPr>
        <p:spPr>
          <a:xfrm>
            <a:off x="2064151" y="2310429"/>
            <a:ext cx="4513491" cy="429204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Top Deep Learning Libraries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BB857836-0376-427A-89B7-229CC7F85157}"/>
              </a:ext>
            </a:extLst>
          </p:cNvPr>
          <p:cNvSpPr txBox="1">
            <a:spLocks/>
          </p:cNvSpPr>
          <p:nvPr/>
        </p:nvSpPr>
        <p:spPr>
          <a:xfrm>
            <a:off x="2048461" y="4214573"/>
            <a:ext cx="4513491" cy="429204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What is a Data Flow Graph?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B028F7-07F2-45A3-BB0E-981EDCF42B14}"/>
              </a:ext>
            </a:extLst>
          </p:cNvPr>
          <p:cNvSpPr txBox="1">
            <a:spLocks/>
          </p:cNvSpPr>
          <p:nvPr/>
        </p:nvSpPr>
        <p:spPr>
          <a:xfrm>
            <a:off x="2064150" y="2794877"/>
            <a:ext cx="4513491" cy="429204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Why </a:t>
            </a:r>
            <a:r>
              <a:rPr lang="en-US" sz="15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TensorFlow</a:t>
            </a:r>
            <a:r>
              <a:rPr lang="en-US" sz="1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?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5397BDC-1550-4734-9341-052CB0B1C493}"/>
              </a:ext>
            </a:extLst>
          </p:cNvPr>
          <p:cNvSpPr txBox="1">
            <a:spLocks/>
          </p:cNvSpPr>
          <p:nvPr/>
        </p:nvSpPr>
        <p:spPr>
          <a:xfrm>
            <a:off x="2048460" y="4708722"/>
            <a:ext cx="4513491" cy="429204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Program Elements in </a:t>
            </a:r>
            <a:r>
              <a:rPr lang="en-US" sz="15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TensorFlow</a:t>
            </a:r>
            <a:endParaRPr lang="en-US" sz="1500" b="0" dirty="0">
              <a:solidFill>
                <a:schemeClr val="tx1">
                  <a:lumMod val="65000"/>
                  <a:lumOff val="35000"/>
                </a:schemeClr>
              </a:solidFill>
              <a:latin typeface="Gotham Rounded Book" pitchFamily="50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60AFA92-9471-47BF-98A3-2A8083F6CDA2}"/>
              </a:ext>
            </a:extLst>
          </p:cNvPr>
          <p:cNvSpPr txBox="1">
            <a:spLocks/>
          </p:cNvSpPr>
          <p:nvPr/>
        </p:nvSpPr>
        <p:spPr>
          <a:xfrm>
            <a:off x="2048460" y="5219737"/>
            <a:ext cx="4513491" cy="429204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Use case implementation using </a:t>
            </a:r>
            <a:r>
              <a:rPr lang="en-US" sz="15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Rounded Book" pitchFamily="50" charset="0"/>
              </a:rPr>
              <a:t>TensorFlow</a:t>
            </a:r>
            <a:endParaRPr lang="en-US" sz="1500" b="0" dirty="0">
              <a:solidFill>
                <a:schemeClr val="tx1">
                  <a:lumMod val="65000"/>
                  <a:lumOff val="35000"/>
                </a:schemeClr>
              </a:solidFill>
              <a:latin typeface="Gotham Rounded Book" pitchFamily="50" charset="0"/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74A626B5-69DF-4F0F-B051-D63F41A74C32}"/>
              </a:ext>
            </a:extLst>
          </p:cNvPr>
          <p:cNvSpPr/>
          <p:nvPr/>
        </p:nvSpPr>
        <p:spPr>
          <a:xfrm rot="5400000">
            <a:off x="1596398" y="4732229"/>
            <a:ext cx="212231" cy="16467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61A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0B61799E-1E86-48CB-82BE-7F4284B85E8E}"/>
              </a:ext>
            </a:extLst>
          </p:cNvPr>
          <p:cNvSpPr/>
          <p:nvPr/>
        </p:nvSpPr>
        <p:spPr>
          <a:xfrm rot="5400000">
            <a:off x="1610683" y="5223494"/>
            <a:ext cx="212231" cy="16467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61A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9E6FCF8C-5523-40C0-8610-EE42FCA36DA4}"/>
              </a:ext>
            </a:extLst>
          </p:cNvPr>
          <p:cNvSpPr/>
          <p:nvPr/>
        </p:nvSpPr>
        <p:spPr>
          <a:xfrm rot="5400000">
            <a:off x="1588134" y="4240720"/>
            <a:ext cx="212231" cy="16467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A6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38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CBDD0E-1BBD-43A4-A8D4-1446983D4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16" y="1230744"/>
            <a:ext cx="2834130" cy="5038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What is a Data Flow graph</a:t>
            </a:r>
            <a:r>
              <a:rPr lang="en-US" sz="3000" dirty="0">
                <a:latin typeface="Gotham Rounded Bold" pitchFamily="50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00F904-55D8-4E52-B949-674B0D1B4766}"/>
              </a:ext>
            </a:extLst>
          </p:cNvPr>
          <p:cNvSpPr txBox="1"/>
          <p:nvPr/>
        </p:nvSpPr>
        <p:spPr>
          <a:xfrm>
            <a:off x="1376313" y="6123003"/>
            <a:ext cx="26583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Gotham Rounded Book" pitchFamily="50" charset="0"/>
              </a:rPr>
              <a:t>Source: </a:t>
            </a:r>
            <a:r>
              <a:rPr lang="en-US" sz="1300" dirty="0" err="1">
                <a:latin typeface="Gotham Rounded Book" pitchFamily="50" charset="0"/>
              </a:rPr>
              <a:t>TensorFlow</a:t>
            </a:r>
            <a:r>
              <a:rPr lang="en-US" sz="1300" dirty="0">
                <a:latin typeface="Gotham Rounded Book" pitchFamily="50" charset="0"/>
              </a:rPr>
              <a:t> website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668A81-B45D-4DC5-AB7F-CB4CD3BD2B51}"/>
              </a:ext>
            </a:extLst>
          </p:cNvPr>
          <p:cNvSpPr/>
          <p:nvPr/>
        </p:nvSpPr>
        <p:spPr>
          <a:xfrm>
            <a:off x="4562573" y="2129992"/>
            <a:ext cx="6582214" cy="6099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Gotham Rounded Book" pitchFamily="50" charset="0"/>
              </a:rPr>
              <a:t>Each computation in </a:t>
            </a:r>
            <a:r>
              <a:rPr lang="en-US" sz="1300" dirty="0" err="1">
                <a:latin typeface="Gotham Rounded Book" pitchFamily="50" charset="0"/>
              </a:rPr>
              <a:t>TensorFlow</a:t>
            </a:r>
            <a:r>
              <a:rPr lang="en-US" sz="1300" dirty="0">
                <a:latin typeface="Gotham Rounded Book" pitchFamily="50" charset="0"/>
              </a:rPr>
              <a:t> is represented as a Data Flow Graph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86E941-2556-4061-90D2-F8D40E45BD61}"/>
              </a:ext>
            </a:extLst>
          </p:cNvPr>
          <p:cNvSpPr/>
          <p:nvPr/>
        </p:nvSpPr>
        <p:spPr>
          <a:xfrm>
            <a:off x="4562573" y="3008256"/>
            <a:ext cx="6582214" cy="609927"/>
          </a:xfrm>
          <a:prstGeom prst="roundRect">
            <a:avLst/>
          </a:prstGeom>
          <a:solidFill>
            <a:srgbClr val="1270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Gotham Rounded Book" pitchFamily="50" charset="0"/>
              </a:rPr>
              <a:t>Each node in the graph represents a mathematical operation (add, subtract, multiply, </a:t>
            </a:r>
            <a:r>
              <a:rPr lang="en-US" sz="1300" dirty="0" err="1">
                <a:latin typeface="Gotham Rounded Book" pitchFamily="50" charset="0"/>
              </a:rPr>
              <a:t>etc</a:t>
            </a:r>
            <a:r>
              <a:rPr lang="en-US" sz="1300" dirty="0">
                <a:latin typeface="Gotham Rounded Book" pitchFamily="50" charset="0"/>
              </a:rPr>
              <a:t>) and each edge represents multidimensional arrays (Tensors)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B62EF13-5AE9-4D32-B867-AA25EDCBE938}"/>
              </a:ext>
            </a:extLst>
          </p:cNvPr>
          <p:cNvSpPr/>
          <p:nvPr/>
        </p:nvSpPr>
        <p:spPr>
          <a:xfrm>
            <a:off x="4562573" y="3868424"/>
            <a:ext cx="6582214" cy="6099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Gotham Rounded Book" pitchFamily="50" charset="0"/>
              </a:rPr>
              <a:t>Computational Graph is the graph of programming logic which </a:t>
            </a:r>
            <a:r>
              <a:rPr lang="en-US" sz="1300" dirty="0" err="1">
                <a:latin typeface="Gotham Rounded Book" pitchFamily="50" charset="0"/>
              </a:rPr>
              <a:t>Tensorflow</a:t>
            </a:r>
            <a:r>
              <a:rPr lang="en-US" sz="1300" dirty="0">
                <a:latin typeface="Gotham Rounded Book" pitchFamily="50" charset="0"/>
              </a:rPr>
              <a:t> builds in the memory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A5F68D-8E5F-4690-8270-8BE30504B831}"/>
              </a:ext>
            </a:extLst>
          </p:cNvPr>
          <p:cNvSpPr/>
          <p:nvPr/>
        </p:nvSpPr>
        <p:spPr>
          <a:xfrm>
            <a:off x="4562573" y="4728592"/>
            <a:ext cx="6582214" cy="609927"/>
          </a:xfrm>
          <a:prstGeom prst="round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Gotham Rounded Book" pitchFamily="50" charset="0"/>
              </a:rPr>
              <a:t>Enables creating large scale neural networks as computing can be distributed across several CPU’s or GPU’s</a:t>
            </a:r>
          </a:p>
        </p:txBody>
      </p:sp>
    </p:spTree>
    <p:extLst>
      <p:ext uri="{BB962C8B-B14F-4D97-AF65-F5344CB8AC3E}">
        <p14:creationId xmlns:p14="http://schemas.microsoft.com/office/powerpoint/2010/main" val="365423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Program Elements in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16517F0-C15B-40F6-ABC8-6717105AEB90}"/>
              </a:ext>
            </a:extLst>
          </p:cNvPr>
          <p:cNvSpPr/>
          <p:nvPr/>
        </p:nvSpPr>
        <p:spPr>
          <a:xfrm>
            <a:off x="2061426" y="2826884"/>
            <a:ext cx="2265477" cy="226943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Gotham Rounded Book" pitchFamily="50" charset="0"/>
              </a:rPr>
              <a:t>TensorFlow</a:t>
            </a:r>
            <a:r>
              <a:rPr lang="en-US" sz="1500" dirty="0">
                <a:latin typeface="Gotham Rounded Book" pitchFamily="50" charset="0"/>
              </a:rPr>
              <a:t> programs work on two basic concept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89588E-3A5B-4539-88BF-F828D47D0500}"/>
              </a:ext>
            </a:extLst>
          </p:cNvPr>
          <p:cNvSpPr/>
          <p:nvPr/>
        </p:nvSpPr>
        <p:spPr>
          <a:xfrm>
            <a:off x="6861240" y="1367300"/>
            <a:ext cx="2216772" cy="2220647"/>
          </a:xfrm>
          <a:prstGeom prst="ellipse">
            <a:avLst/>
          </a:prstGeom>
          <a:solidFill>
            <a:srgbClr val="33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Building a computational graph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8DF06A-6F5F-4B0B-8A78-54BFEEB2C30D}"/>
              </a:ext>
            </a:extLst>
          </p:cNvPr>
          <p:cNvSpPr/>
          <p:nvPr/>
        </p:nvSpPr>
        <p:spPr>
          <a:xfrm>
            <a:off x="6861240" y="4063366"/>
            <a:ext cx="2216772" cy="2220646"/>
          </a:xfrm>
          <a:prstGeom prst="ellipse">
            <a:avLst/>
          </a:prstGeom>
          <a:solidFill>
            <a:srgbClr val="33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Executing a computational graph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529EB1F-20A2-4713-BBAA-844165EB468B}"/>
              </a:ext>
            </a:extLst>
          </p:cNvPr>
          <p:cNvCxnSpPr>
            <a:stCxn id="3" idx="7"/>
            <a:endCxn id="5" idx="2"/>
          </p:cNvCxnSpPr>
          <p:nvPr/>
        </p:nvCxnSpPr>
        <p:spPr>
          <a:xfrm rot="5400000" flipH="1" flipV="1">
            <a:off x="5087381" y="1385376"/>
            <a:ext cx="681611" cy="2866108"/>
          </a:xfrm>
          <a:prstGeom prst="curved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F77FD00-2520-4329-AD82-B9D11DCCBA9D}"/>
              </a:ext>
            </a:extLst>
          </p:cNvPr>
          <p:cNvCxnSpPr>
            <a:cxnSpLocks/>
            <a:stCxn id="3" idx="5"/>
            <a:endCxn id="6" idx="2"/>
          </p:cNvCxnSpPr>
          <p:nvPr/>
        </p:nvCxnSpPr>
        <p:spPr>
          <a:xfrm rot="16200000" flipH="1">
            <a:off x="5223327" y="3535775"/>
            <a:ext cx="409719" cy="2866108"/>
          </a:xfrm>
          <a:prstGeom prst="curved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8F56FE-F5E6-4F29-9F3D-66906313DC60}"/>
              </a:ext>
            </a:extLst>
          </p:cNvPr>
          <p:cNvSpPr/>
          <p:nvPr/>
        </p:nvSpPr>
        <p:spPr>
          <a:xfrm>
            <a:off x="9283192" y="4990679"/>
            <a:ext cx="1084083" cy="3660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Step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5A94DC-2591-427D-AB97-FF0CA4CEDBA2}"/>
              </a:ext>
            </a:extLst>
          </p:cNvPr>
          <p:cNvSpPr/>
          <p:nvPr/>
        </p:nvSpPr>
        <p:spPr>
          <a:xfrm>
            <a:off x="9283193" y="2227079"/>
            <a:ext cx="1084083" cy="3660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Step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99A534-530B-4276-A6DA-5B5D9A236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23" y="3159236"/>
            <a:ext cx="892313" cy="20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56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Program Elements in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841A9A-A6A7-4C3E-95E3-A163022086EF}"/>
              </a:ext>
            </a:extLst>
          </p:cNvPr>
          <p:cNvSpPr/>
          <p:nvPr/>
        </p:nvSpPr>
        <p:spPr>
          <a:xfrm>
            <a:off x="619125" y="1988663"/>
            <a:ext cx="2347274" cy="556181"/>
          </a:xfrm>
          <a:prstGeom prst="roundRect">
            <a:avLst/>
          </a:prstGeom>
          <a:solidFill>
            <a:srgbClr val="1270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Constants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FE5A16-1034-4F02-A5AE-B96768952B35}"/>
              </a:ext>
            </a:extLst>
          </p:cNvPr>
          <p:cNvGrpSpPr/>
          <p:nvPr/>
        </p:nvGrpSpPr>
        <p:grpSpPr>
          <a:xfrm>
            <a:off x="3533775" y="1397001"/>
            <a:ext cx="5200651" cy="4889500"/>
            <a:chOff x="2971800" y="1076325"/>
            <a:chExt cx="3900488" cy="366712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9C5490A-5536-4423-B6A3-FFAFC50C0E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6400" y="1076325"/>
              <a:ext cx="1455738" cy="3667125"/>
            </a:xfrm>
            <a:custGeom>
              <a:avLst/>
              <a:gdLst>
                <a:gd name="T0" fmla="*/ 804 w 808"/>
                <a:gd name="T1" fmla="*/ 2004 h 2036"/>
                <a:gd name="T2" fmla="*/ 776 w 808"/>
                <a:gd name="T3" fmla="*/ 1965 h 2036"/>
                <a:gd name="T4" fmla="*/ 775 w 808"/>
                <a:gd name="T5" fmla="*/ 1966 h 2036"/>
                <a:gd name="T6" fmla="*/ 423 w 808"/>
                <a:gd name="T7" fmla="*/ 1475 h 2036"/>
                <a:gd name="T8" fmla="*/ 423 w 808"/>
                <a:gd name="T9" fmla="*/ 15 h 2036"/>
                <a:gd name="T10" fmla="*/ 425 w 808"/>
                <a:gd name="T11" fmla="*/ 15 h 2036"/>
                <a:gd name="T12" fmla="*/ 425 w 808"/>
                <a:gd name="T13" fmla="*/ 4 h 2036"/>
                <a:gd name="T14" fmla="*/ 421 w 808"/>
                <a:gd name="T15" fmla="*/ 0 h 2036"/>
                <a:gd name="T16" fmla="*/ 385 w 808"/>
                <a:gd name="T17" fmla="*/ 0 h 2036"/>
                <a:gd name="T18" fmla="*/ 381 w 808"/>
                <a:gd name="T19" fmla="*/ 4 h 2036"/>
                <a:gd name="T20" fmla="*/ 381 w 808"/>
                <a:gd name="T21" fmla="*/ 15 h 2036"/>
                <a:gd name="T22" fmla="*/ 383 w 808"/>
                <a:gd name="T23" fmla="*/ 15 h 2036"/>
                <a:gd name="T24" fmla="*/ 383 w 808"/>
                <a:gd name="T25" fmla="*/ 1479 h 2036"/>
                <a:gd name="T26" fmla="*/ 34 w 808"/>
                <a:gd name="T27" fmla="*/ 1966 h 2036"/>
                <a:gd name="T28" fmla="*/ 32 w 808"/>
                <a:gd name="T29" fmla="*/ 1965 h 2036"/>
                <a:gd name="T30" fmla="*/ 4 w 808"/>
                <a:gd name="T31" fmla="*/ 2004 h 2036"/>
                <a:gd name="T32" fmla="*/ 7 w 808"/>
                <a:gd name="T33" fmla="*/ 2020 h 2036"/>
                <a:gd name="T34" fmla="*/ 23 w 808"/>
                <a:gd name="T35" fmla="*/ 2032 h 2036"/>
                <a:gd name="T36" fmla="*/ 40 w 808"/>
                <a:gd name="T37" fmla="*/ 2029 h 2036"/>
                <a:gd name="T38" fmla="*/ 68 w 808"/>
                <a:gd name="T39" fmla="*/ 1990 h 2036"/>
                <a:gd name="T40" fmla="*/ 66 w 808"/>
                <a:gd name="T41" fmla="*/ 1989 h 2036"/>
                <a:gd name="T42" fmla="*/ 316 w 808"/>
                <a:gd name="T43" fmla="*/ 1641 h 2036"/>
                <a:gd name="T44" fmla="*/ 383 w 808"/>
                <a:gd name="T45" fmla="*/ 1733 h 2036"/>
                <a:gd name="T46" fmla="*/ 383 w 808"/>
                <a:gd name="T47" fmla="*/ 1761 h 2036"/>
                <a:gd name="T48" fmla="*/ 377 w 808"/>
                <a:gd name="T49" fmla="*/ 1761 h 2036"/>
                <a:gd name="T50" fmla="*/ 377 w 808"/>
                <a:gd name="T51" fmla="*/ 1776 h 2036"/>
                <a:gd name="T52" fmla="*/ 429 w 808"/>
                <a:gd name="T53" fmla="*/ 1776 h 2036"/>
                <a:gd name="T54" fmla="*/ 429 w 808"/>
                <a:gd name="T55" fmla="*/ 1761 h 2036"/>
                <a:gd name="T56" fmla="*/ 423 w 808"/>
                <a:gd name="T57" fmla="*/ 1761 h 2036"/>
                <a:gd name="T58" fmla="*/ 423 w 808"/>
                <a:gd name="T59" fmla="*/ 1737 h 2036"/>
                <a:gd name="T60" fmla="*/ 492 w 808"/>
                <a:gd name="T61" fmla="*/ 1641 h 2036"/>
                <a:gd name="T62" fmla="*/ 742 w 808"/>
                <a:gd name="T63" fmla="*/ 1989 h 2036"/>
                <a:gd name="T64" fmla="*/ 740 w 808"/>
                <a:gd name="T65" fmla="*/ 1990 h 2036"/>
                <a:gd name="T66" fmla="*/ 769 w 808"/>
                <a:gd name="T67" fmla="*/ 2029 h 2036"/>
                <a:gd name="T68" fmla="*/ 785 w 808"/>
                <a:gd name="T69" fmla="*/ 2032 h 2036"/>
                <a:gd name="T70" fmla="*/ 802 w 808"/>
                <a:gd name="T71" fmla="*/ 2020 h 2036"/>
                <a:gd name="T72" fmla="*/ 804 w 808"/>
                <a:gd name="T73" fmla="*/ 2004 h 2036"/>
                <a:gd name="T74" fmla="*/ 383 w 808"/>
                <a:gd name="T75" fmla="*/ 1715 h 2036"/>
                <a:gd name="T76" fmla="*/ 323 w 808"/>
                <a:gd name="T77" fmla="*/ 1632 h 2036"/>
                <a:gd name="T78" fmla="*/ 383 w 808"/>
                <a:gd name="T79" fmla="*/ 1548 h 2036"/>
                <a:gd name="T80" fmla="*/ 383 w 808"/>
                <a:gd name="T81" fmla="*/ 1715 h 2036"/>
                <a:gd name="T82" fmla="*/ 423 w 808"/>
                <a:gd name="T83" fmla="*/ 1718 h 2036"/>
                <a:gd name="T84" fmla="*/ 423 w 808"/>
                <a:gd name="T85" fmla="*/ 1545 h 2036"/>
                <a:gd name="T86" fmla="*/ 485 w 808"/>
                <a:gd name="T87" fmla="*/ 1632 h 2036"/>
                <a:gd name="T88" fmla="*/ 423 w 808"/>
                <a:gd name="T89" fmla="*/ 1718 h 2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8" h="2036">
                  <a:moveTo>
                    <a:pt x="804" y="2004"/>
                  </a:moveTo>
                  <a:cubicBezTo>
                    <a:pt x="776" y="1965"/>
                    <a:pt x="776" y="1965"/>
                    <a:pt x="776" y="1965"/>
                  </a:cubicBezTo>
                  <a:cubicBezTo>
                    <a:pt x="775" y="1966"/>
                    <a:pt x="775" y="1966"/>
                    <a:pt x="775" y="1966"/>
                  </a:cubicBezTo>
                  <a:cubicBezTo>
                    <a:pt x="423" y="1475"/>
                    <a:pt x="423" y="1475"/>
                    <a:pt x="423" y="1475"/>
                  </a:cubicBezTo>
                  <a:cubicBezTo>
                    <a:pt x="423" y="15"/>
                    <a:pt x="423" y="15"/>
                    <a:pt x="423" y="15"/>
                  </a:cubicBezTo>
                  <a:cubicBezTo>
                    <a:pt x="425" y="15"/>
                    <a:pt x="425" y="15"/>
                    <a:pt x="425" y="15"/>
                  </a:cubicBezTo>
                  <a:cubicBezTo>
                    <a:pt x="425" y="4"/>
                    <a:pt x="425" y="4"/>
                    <a:pt x="425" y="4"/>
                  </a:cubicBezTo>
                  <a:cubicBezTo>
                    <a:pt x="425" y="1"/>
                    <a:pt x="423" y="0"/>
                    <a:pt x="421" y="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83" y="0"/>
                    <a:pt x="381" y="1"/>
                    <a:pt x="381" y="4"/>
                  </a:cubicBezTo>
                  <a:cubicBezTo>
                    <a:pt x="381" y="15"/>
                    <a:pt x="381" y="15"/>
                    <a:pt x="381" y="15"/>
                  </a:cubicBezTo>
                  <a:cubicBezTo>
                    <a:pt x="383" y="15"/>
                    <a:pt x="383" y="15"/>
                    <a:pt x="383" y="15"/>
                  </a:cubicBezTo>
                  <a:cubicBezTo>
                    <a:pt x="383" y="1479"/>
                    <a:pt x="383" y="1479"/>
                    <a:pt x="383" y="1479"/>
                  </a:cubicBezTo>
                  <a:cubicBezTo>
                    <a:pt x="34" y="1966"/>
                    <a:pt x="34" y="1966"/>
                    <a:pt x="34" y="1966"/>
                  </a:cubicBezTo>
                  <a:cubicBezTo>
                    <a:pt x="32" y="1965"/>
                    <a:pt x="32" y="1965"/>
                    <a:pt x="32" y="1965"/>
                  </a:cubicBezTo>
                  <a:cubicBezTo>
                    <a:pt x="4" y="2004"/>
                    <a:pt x="4" y="2004"/>
                    <a:pt x="4" y="2004"/>
                  </a:cubicBezTo>
                  <a:cubicBezTo>
                    <a:pt x="0" y="2009"/>
                    <a:pt x="1" y="2017"/>
                    <a:pt x="7" y="2020"/>
                  </a:cubicBezTo>
                  <a:cubicBezTo>
                    <a:pt x="23" y="2032"/>
                    <a:pt x="23" y="2032"/>
                    <a:pt x="23" y="2032"/>
                  </a:cubicBezTo>
                  <a:cubicBezTo>
                    <a:pt x="28" y="2036"/>
                    <a:pt x="36" y="2035"/>
                    <a:pt x="40" y="2029"/>
                  </a:cubicBezTo>
                  <a:cubicBezTo>
                    <a:pt x="68" y="1990"/>
                    <a:pt x="68" y="1990"/>
                    <a:pt x="68" y="1990"/>
                  </a:cubicBezTo>
                  <a:cubicBezTo>
                    <a:pt x="66" y="1989"/>
                    <a:pt x="66" y="1989"/>
                    <a:pt x="66" y="1989"/>
                  </a:cubicBezTo>
                  <a:cubicBezTo>
                    <a:pt x="316" y="1641"/>
                    <a:pt x="316" y="1641"/>
                    <a:pt x="316" y="1641"/>
                  </a:cubicBezTo>
                  <a:cubicBezTo>
                    <a:pt x="383" y="1733"/>
                    <a:pt x="383" y="1733"/>
                    <a:pt x="383" y="1733"/>
                  </a:cubicBezTo>
                  <a:cubicBezTo>
                    <a:pt x="383" y="1761"/>
                    <a:pt x="383" y="1761"/>
                    <a:pt x="383" y="1761"/>
                  </a:cubicBezTo>
                  <a:cubicBezTo>
                    <a:pt x="377" y="1761"/>
                    <a:pt x="377" y="1761"/>
                    <a:pt x="377" y="1761"/>
                  </a:cubicBezTo>
                  <a:cubicBezTo>
                    <a:pt x="377" y="1776"/>
                    <a:pt x="377" y="1776"/>
                    <a:pt x="377" y="1776"/>
                  </a:cubicBezTo>
                  <a:cubicBezTo>
                    <a:pt x="429" y="1776"/>
                    <a:pt x="429" y="1776"/>
                    <a:pt x="429" y="1776"/>
                  </a:cubicBezTo>
                  <a:cubicBezTo>
                    <a:pt x="429" y="1761"/>
                    <a:pt x="429" y="1761"/>
                    <a:pt x="429" y="1761"/>
                  </a:cubicBezTo>
                  <a:cubicBezTo>
                    <a:pt x="423" y="1761"/>
                    <a:pt x="423" y="1761"/>
                    <a:pt x="423" y="1761"/>
                  </a:cubicBezTo>
                  <a:cubicBezTo>
                    <a:pt x="423" y="1737"/>
                    <a:pt x="423" y="1737"/>
                    <a:pt x="423" y="1737"/>
                  </a:cubicBezTo>
                  <a:cubicBezTo>
                    <a:pt x="492" y="1641"/>
                    <a:pt x="492" y="1641"/>
                    <a:pt x="492" y="1641"/>
                  </a:cubicBezTo>
                  <a:cubicBezTo>
                    <a:pt x="742" y="1989"/>
                    <a:pt x="742" y="1989"/>
                    <a:pt x="742" y="1989"/>
                  </a:cubicBezTo>
                  <a:cubicBezTo>
                    <a:pt x="740" y="1990"/>
                    <a:pt x="740" y="1990"/>
                    <a:pt x="740" y="1990"/>
                  </a:cubicBezTo>
                  <a:cubicBezTo>
                    <a:pt x="769" y="2029"/>
                    <a:pt x="769" y="2029"/>
                    <a:pt x="769" y="2029"/>
                  </a:cubicBezTo>
                  <a:cubicBezTo>
                    <a:pt x="772" y="2035"/>
                    <a:pt x="780" y="2036"/>
                    <a:pt x="785" y="2032"/>
                  </a:cubicBezTo>
                  <a:cubicBezTo>
                    <a:pt x="802" y="2020"/>
                    <a:pt x="802" y="2020"/>
                    <a:pt x="802" y="2020"/>
                  </a:cubicBezTo>
                  <a:cubicBezTo>
                    <a:pt x="807" y="2017"/>
                    <a:pt x="808" y="2009"/>
                    <a:pt x="804" y="2004"/>
                  </a:cubicBezTo>
                  <a:close/>
                  <a:moveTo>
                    <a:pt x="383" y="1715"/>
                  </a:moveTo>
                  <a:cubicBezTo>
                    <a:pt x="323" y="1632"/>
                    <a:pt x="323" y="1632"/>
                    <a:pt x="323" y="1632"/>
                  </a:cubicBezTo>
                  <a:cubicBezTo>
                    <a:pt x="383" y="1548"/>
                    <a:pt x="383" y="1548"/>
                    <a:pt x="383" y="1548"/>
                  </a:cubicBezTo>
                  <a:lnTo>
                    <a:pt x="383" y="1715"/>
                  </a:lnTo>
                  <a:close/>
                  <a:moveTo>
                    <a:pt x="423" y="1718"/>
                  </a:moveTo>
                  <a:cubicBezTo>
                    <a:pt x="423" y="1545"/>
                    <a:pt x="423" y="1545"/>
                    <a:pt x="423" y="1545"/>
                  </a:cubicBezTo>
                  <a:cubicBezTo>
                    <a:pt x="485" y="1632"/>
                    <a:pt x="485" y="1632"/>
                    <a:pt x="485" y="1632"/>
                  </a:cubicBezTo>
                  <a:lnTo>
                    <a:pt x="423" y="171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6BD530-0C37-44FB-B68F-A0E0AB0EB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1357313"/>
              <a:ext cx="3900488" cy="209708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034DA70-1F13-424C-9CFB-00B0D0675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250" y="3426620"/>
              <a:ext cx="3856038" cy="34289"/>
            </a:xfrm>
            <a:custGeom>
              <a:avLst/>
              <a:gdLst>
                <a:gd name="T0" fmla="*/ 0 w 1994"/>
                <a:gd name="T1" fmla="*/ 0 h 35"/>
                <a:gd name="T2" fmla="*/ 0 w 1994"/>
                <a:gd name="T3" fmla="*/ 19 h 35"/>
                <a:gd name="T4" fmla="*/ 0 w 1994"/>
                <a:gd name="T5" fmla="*/ 30 h 35"/>
                <a:gd name="T6" fmla="*/ 0 w 1994"/>
                <a:gd name="T7" fmla="*/ 35 h 35"/>
                <a:gd name="T8" fmla="*/ 1994 w 1994"/>
                <a:gd name="T9" fmla="*/ 35 h 35"/>
                <a:gd name="T10" fmla="*/ 1994 w 1994"/>
                <a:gd name="T11" fmla="*/ 30 h 35"/>
                <a:gd name="T12" fmla="*/ 1994 w 1994"/>
                <a:gd name="T13" fmla="*/ 19 h 35"/>
                <a:gd name="T14" fmla="*/ 1994 w 1994"/>
                <a:gd name="T15" fmla="*/ 0 h 35"/>
                <a:gd name="T16" fmla="*/ 0 w 199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4" h="35">
                  <a:moveTo>
                    <a:pt x="0" y="0"/>
                  </a:moveTo>
                  <a:lnTo>
                    <a:pt x="0" y="19"/>
                  </a:lnTo>
                  <a:lnTo>
                    <a:pt x="0" y="30"/>
                  </a:lnTo>
                  <a:lnTo>
                    <a:pt x="0" y="35"/>
                  </a:lnTo>
                  <a:lnTo>
                    <a:pt x="1994" y="35"/>
                  </a:lnTo>
                  <a:lnTo>
                    <a:pt x="1994" y="30"/>
                  </a:lnTo>
                  <a:lnTo>
                    <a:pt x="1994" y="19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24F2C1-5545-4320-821E-7497EE845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1264443"/>
              <a:ext cx="3900488" cy="159545"/>
            </a:xfrm>
            <a:custGeom>
              <a:avLst/>
              <a:gdLst>
                <a:gd name="T0" fmla="*/ 1768 w 1776"/>
                <a:gd name="T1" fmla="*/ 0 h 91"/>
                <a:gd name="T2" fmla="*/ 1761 w 1776"/>
                <a:gd name="T3" fmla="*/ 0 h 91"/>
                <a:gd name="T4" fmla="*/ 1761 w 1776"/>
                <a:gd name="T5" fmla="*/ 4 h 91"/>
                <a:gd name="T6" fmla="*/ 15 w 1776"/>
                <a:gd name="T7" fmla="*/ 4 h 91"/>
                <a:gd name="T8" fmla="*/ 15 w 1776"/>
                <a:gd name="T9" fmla="*/ 0 h 91"/>
                <a:gd name="T10" fmla="*/ 7 w 1776"/>
                <a:gd name="T11" fmla="*/ 0 h 91"/>
                <a:gd name="T12" fmla="*/ 0 w 1776"/>
                <a:gd name="T13" fmla="*/ 7 h 91"/>
                <a:gd name="T14" fmla="*/ 0 w 1776"/>
                <a:gd name="T15" fmla="*/ 84 h 91"/>
                <a:gd name="T16" fmla="*/ 7 w 1776"/>
                <a:gd name="T17" fmla="*/ 91 h 91"/>
                <a:gd name="T18" fmla="*/ 15 w 1776"/>
                <a:gd name="T19" fmla="*/ 91 h 91"/>
                <a:gd name="T20" fmla="*/ 15 w 1776"/>
                <a:gd name="T21" fmla="*/ 87 h 91"/>
                <a:gd name="T22" fmla="*/ 1761 w 1776"/>
                <a:gd name="T23" fmla="*/ 87 h 91"/>
                <a:gd name="T24" fmla="*/ 1761 w 1776"/>
                <a:gd name="T25" fmla="*/ 91 h 91"/>
                <a:gd name="T26" fmla="*/ 1768 w 1776"/>
                <a:gd name="T27" fmla="*/ 91 h 91"/>
                <a:gd name="T28" fmla="*/ 1776 w 1776"/>
                <a:gd name="T29" fmla="*/ 82 h 91"/>
                <a:gd name="T30" fmla="*/ 1776 w 1776"/>
                <a:gd name="T31" fmla="*/ 8 h 91"/>
                <a:gd name="T32" fmla="*/ 1768 w 1776"/>
                <a:gd name="T3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91">
                  <a:moveTo>
                    <a:pt x="1768" y="0"/>
                  </a:moveTo>
                  <a:cubicBezTo>
                    <a:pt x="1761" y="0"/>
                    <a:pt x="1761" y="0"/>
                    <a:pt x="1761" y="0"/>
                  </a:cubicBezTo>
                  <a:cubicBezTo>
                    <a:pt x="1761" y="4"/>
                    <a:pt x="1761" y="4"/>
                    <a:pt x="176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8"/>
                    <a:pt x="3" y="91"/>
                    <a:pt x="7" y="9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761" y="87"/>
                    <a:pt x="1761" y="87"/>
                    <a:pt x="1761" y="87"/>
                  </a:cubicBezTo>
                  <a:cubicBezTo>
                    <a:pt x="1761" y="91"/>
                    <a:pt x="1761" y="91"/>
                    <a:pt x="1761" y="91"/>
                  </a:cubicBezTo>
                  <a:cubicBezTo>
                    <a:pt x="1768" y="91"/>
                    <a:pt x="1768" y="91"/>
                    <a:pt x="1768" y="91"/>
                  </a:cubicBezTo>
                  <a:cubicBezTo>
                    <a:pt x="1772" y="91"/>
                    <a:pt x="1776" y="87"/>
                    <a:pt x="1776" y="82"/>
                  </a:cubicBezTo>
                  <a:cubicBezTo>
                    <a:pt x="1776" y="8"/>
                    <a:pt x="1776" y="8"/>
                    <a:pt x="1776" y="8"/>
                  </a:cubicBezTo>
                  <a:cubicBezTo>
                    <a:pt x="1776" y="4"/>
                    <a:pt x="1772" y="0"/>
                    <a:pt x="176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A76A38-D119-4AAF-BC08-1A39CB068348}"/>
              </a:ext>
            </a:extLst>
          </p:cNvPr>
          <p:cNvSpPr txBox="1"/>
          <p:nvPr/>
        </p:nvSpPr>
        <p:spPr>
          <a:xfrm>
            <a:off x="3563408" y="1898677"/>
            <a:ext cx="51413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1" dirty="0">
                <a:latin typeface="Gotham Rounded Book" pitchFamily="50" charset="0"/>
              </a:rPr>
              <a:t>Constants</a:t>
            </a:r>
            <a:r>
              <a:rPr lang="en-US" sz="1300" dirty="0">
                <a:latin typeface="Gotham Rounded Book" pitchFamily="50" charset="0"/>
              </a:rPr>
              <a:t> are parameters whose value does not change. To define a constant we use </a:t>
            </a:r>
            <a:r>
              <a:rPr lang="en-US" sz="1300" b="1" i="1" dirty="0" err="1">
                <a:latin typeface="Gotham Rounded Book" pitchFamily="50" charset="0"/>
              </a:rPr>
              <a:t>tf.constant</a:t>
            </a:r>
            <a:r>
              <a:rPr lang="en-US" sz="1300" b="1" i="1" dirty="0">
                <a:latin typeface="Gotham Rounded Book" pitchFamily="50" charset="0"/>
              </a:rPr>
              <a:t>() </a:t>
            </a:r>
            <a:r>
              <a:rPr lang="en-US" sz="1300" dirty="0">
                <a:latin typeface="Gotham Rounded Book" pitchFamily="50" charset="0"/>
              </a:rPr>
              <a:t>command.</a:t>
            </a:r>
          </a:p>
          <a:p>
            <a:endParaRPr lang="en-US" sz="1300" dirty="0">
              <a:latin typeface="Gotham Rounded Book" pitchFamily="50" charset="0"/>
            </a:endParaRPr>
          </a:p>
          <a:p>
            <a:r>
              <a:rPr lang="en-US" sz="1300" dirty="0">
                <a:latin typeface="Gotham Rounded Book" pitchFamily="50" charset="0"/>
              </a:rPr>
              <a:t>Example:</a:t>
            </a:r>
          </a:p>
          <a:p>
            <a:endParaRPr lang="en-US" sz="1300" dirty="0">
              <a:latin typeface="Gotham Rounded Book" pitchFamily="50" charset="0"/>
            </a:endParaRPr>
          </a:p>
          <a:p>
            <a:r>
              <a:rPr lang="en-US" sz="1300" dirty="0">
                <a:latin typeface="Gotham Rounded Book" pitchFamily="50" charset="0"/>
              </a:rPr>
              <a:t>a = </a:t>
            </a:r>
            <a:r>
              <a:rPr lang="en-US" sz="1300" dirty="0" err="1">
                <a:latin typeface="Gotham Rounded Book" pitchFamily="50" charset="0"/>
              </a:rPr>
              <a:t>tf.constant</a:t>
            </a:r>
            <a:r>
              <a:rPr lang="en-US" sz="1300" dirty="0">
                <a:latin typeface="Gotham Rounded Book" pitchFamily="50" charset="0"/>
              </a:rPr>
              <a:t>(2.0, tf.float32)</a:t>
            </a:r>
          </a:p>
          <a:p>
            <a:r>
              <a:rPr lang="en-US" sz="1300" dirty="0">
                <a:latin typeface="Gotham Rounded Book" pitchFamily="50" charset="0"/>
              </a:rPr>
              <a:t>b = </a:t>
            </a:r>
            <a:r>
              <a:rPr lang="en-US" sz="1300" dirty="0" err="1">
                <a:latin typeface="Gotham Rounded Book" pitchFamily="50" charset="0"/>
              </a:rPr>
              <a:t>tf.constant</a:t>
            </a:r>
            <a:r>
              <a:rPr lang="en-US" sz="1300" dirty="0">
                <a:latin typeface="Gotham Rounded Book" pitchFamily="50" charset="0"/>
              </a:rPr>
              <a:t>(3.0)</a:t>
            </a:r>
          </a:p>
          <a:p>
            <a:r>
              <a:rPr lang="en-US" sz="1300" dirty="0">
                <a:latin typeface="Gotham Rounded Book" pitchFamily="50" charset="0"/>
              </a:rPr>
              <a:t>Print(a, b)</a:t>
            </a:r>
          </a:p>
        </p:txBody>
      </p:sp>
    </p:spTree>
    <p:extLst>
      <p:ext uri="{BB962C8B-B14F-4D97-AF65-F5344CB8AC3E}">
        <p14:creationId xmlns:p14="http://schemas.microsoft.com/office/powerpoint/2010/main" val="3145007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Program Elements in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841A9A-A6A7-4C3E-95E3-A163022086EF}"/>
              </a:ext>
            </a:extLst>
          </p:cNvPr>
          <p:cNvSpPr/>
          <p:nvPr/>
        </p:nvSpPr>
        <p:spPr>
          <a:xfrm>
            <a:off x="619125" y="1988663"/>
            <a:ext cx="2347274" cy="556181"/>
          </a:xfrm>
          <a:prstGeom prst="roundRect">
            <a:avLst/>
          </a:prstGeom>
          <a:solidFill>
            <a:srgbClr val="1270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Placeholder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FE5A16-1034-4F02-A5AE-B96768952B35}"/>
              </a:ext>
            </a:extLst>
          </p:cNvPr>
          <p:cNvGrpSpPr/>
          <p:nvPr/>
        </p:nvGrpSpPr>
        <p:grpSpPr>
          <a:xfrm>
            <a:off x="3533775" y="1397001"/>
            <a:ext cx="5200651" cy="4889500"/>
            <a:chOff x="2971800" y="1076325"/>
            <a:chExt cx="3900488" cy="366712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9C5490A-5536-4423-B6A3-FFAFC50C0E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6400" y="1076325"/>
              <a:ext cx="1455738" cy="3667125"/>
            </a:xfrm>
            <a:custGeom>
              <a:avLst/>
              <a:gdLst>
                <a:gd name="T0" fmla="*/ 804 w 808"/>
                <a:gd name="T1" fmla="*/ 2004 h 2036"/>
                <a:gd name="T2" fmla="*/ 776 w 808"/>
                <a:gd name="T3" fmla="*/ 1965 h 2036"/>
                <a:gd name="T4" fmla="*/ 775 w 808"/>
                <a:gd name="T5" fmla="*/ 1966 h 2036"/>
                <a:gd name="T6" fmla="*/ 423 w 808"/>
                <a:gd name="T7" fmla="*/ 1475 h 2036"/>
                <a:gd name="T8" fmla="*/ 423 w 808"/>
                <a:gd name="T9" fmla="*/ 15 h 2036"/>
                <a:gd name="T10" fmla="*/ 425 w 808"/>
                <a:gd name="T11" fmla="*/ 15 h 2036"/>
                <a:gd name="T12" fmla="*/ 425 w 808"/>
                <a:gd name="T13" fmla="*/ 4 h 2036"/>
                <a:gd name="T14" fmla="*/ 421 w 808"/>
                <a:gd name="T15" fmla="*/ 0 h 2036"/>
                <a:gd name="T16" fmla="*/ 385 w 808"/>
                <a:gd name="T17" fmla="*/ 0 h 2036"/>
                <a:gd name="T18" fmla="*/ 381 w 808"/>
                <a:gd name="T19" fmla="*/ 4 h 2036"/>
                <a:gd name="T20" fmla="*/ 381 w 808"/>
                <a:gd name="T21" fmla="*/ 15 h 2036"/>
                <a:gd name="T22" fmla="*/ 383 w 808"/>
                <a:gd name="T23" fmla="*/ 15 h 2036"/>
                <a:gd name="T24" fmla="*/ 383 w 808"/>
                <a:gd name="T25" fmla="*/ 1479 h 2036"/>
                <a:gd name="T26" fmla="*/ 34 w 808"/>
                <a:gd name="T27" fmla="*/ 1966 h 2036"/>
                <a:gd name="T28" fmla="*/ 32 w 808"/>
                <a:gd name="T29" fmla="*/ 1965 h 2036"/>
                <a:gd name="T30" fmla="*/ 4 w 808"/>
                <a:gd name="T31" fmla="*/ 2004 h 2036"/>
                <a:gd name="T32" fmla="*/ 7 w 808"/>
                <a:gd name="T33" fmla="*/ 2020 h 2036"/>
                <a:gd name="T34" fmla="*/ 23 w 808"/>
                <a:gd name="T35" fmla="*/ 2032 h 2036"/>
                <a:gd name="T36" fmla="*/ 40 w 808"/>
                <a:gd name="T37" fmla="*/ 2029 h 2036"/>
                <a:gd name="T38" fmla="*/ 68 w 808"/>
                <a:gd name="T39" fmla="*/ 1990 h 2036"/>
                <a:gd name="T40" fmla="*/ 66 w 808"/>
                <a:gd name="T41" fmla="*/ 1989 h 2036"/>
                <a:gd name="T42" fmla="*/ 316 w 808"/>
                <a:gd name="T43" fmla="*/ 1641 h 2036"/>
                <a:gd name="T44" fmla="*/ 383 w 808"/>
                <a:gd name="T45" fmla="*/ 1733 h 2036"/>
                <a:gd name="T46" fmla="*/ 383 w 808"/>
                <a:gd name="T47" fmla="*/ 1761 h 2036"/>
                <a:gd name="T48" fmla="*/ 377 w 808"/>
                <a:gd name="T49" fmla="*/ 1761 h 2036"/>
                <a:gd name="T50" fmla="*/ 377 w 808"/>
                <a:gd name="T51" fmla="*/ 1776 h 2036"/>
                <a:gd name="T52" fmla="*/ 429 w 808"/>
                <a:gd name="T53" fmla="*/ 1776 h 2036"/>
                <a:gd name="T54" fmla="*/ 429 w 808"/>
                <a:gd name="T55" fmla="*/ 1761 h 2036"/>
                <a:gd name="T56" fmla="*/ 423 w 808"/>
                <a:gd name="T57" fmla="*/ 1761 h 2036"/>
                <a:gd name="T58" fmla="*/ 423 w 808"/>
                <a:gd name="T59" fmla="*/ 1737 h 2036"/>
                <a:gd name="T60" fmla="*/ 492 w 808"/>
                <a:gd name="T61" fmla="*/ 1641 h 2036"/>
                <a:gd name="T62" fmla="*/ 742 w 808"/>
                <a:gd name="T63" fmla="*/ 1989 h 2036"/>
                <a:gd name="T64" fmla="*/ 740 w 808"/>
                <a:gd name="T65" fmla="*/ 1990 h 2036"/>
                <a:gd name="T66" fmla="*/ 769 w 808"/>
                <a:gd name="T67" fmla="*/ 2029 h 2036"/>
                <a:gd name="T68" fmla="*/ 785 w 808"/>
                <a:gd name="T69" fmla="*/ 2032 h 2036"/>
                <a:gd name="T70" fmla="*/ 802 w 808"/>
                <a:gd name="T71" fmla="*/ 2020 h 2036"/>
                <a:gd name="T72" fmla="*/ 804 w 808"/>
                <a:gd name="T73" fmla="*/ 2004 h 2036"/>
                <a:gd name="T74" fmla="*/ 383 w 808"/>
                <a:gd name="T75" fmla="*/ 1715 h 2036"/>
                <a:gd name="T76" fmla="*/ 323 w 808"/>
                <a:gd name="T77" fmla="*/ 1632 h 2036"/>
                <a:gd name="T78" fmla="*/ 383 w 808"/>
                <a:gd name="T79" fmla="*/ 1548 h 2036"/>
                <a:gd name="T80" fmla="*/ 383 w 808"/>
                <a:gd name="T81" fmla="*/ 1715 h 2036"/>
                <a:gd name="T82" fmla="*/ 423 w 808"/>
                <a:gd name="T83" fmla="*/ 1718 h 2036"/>
                <a:gd name="T84" fmla="*/ 423 w 808"/>
                <a:gd name="T85" fmla="*/ 1545 h 2036"/>
                <a:gd name="T86" fmla="*/ 485 w 808"/>
                <a:gd name="T87" fmla="*/ 1632 h 2036"/>
                <a:gd name="T88" fmla="*/ 423 w 808"/>
                <a:gd name="T89" fmla="*/ 1718 h 2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8" h="2036">
                  <a:moveTo>
                    <a:pt x="804" y="2004"/>
                  </a:moveTo>
                  <a:cubicBezTo>
                    <a:pt x="776" y="1965"/>
                    <a:pt x="776" y="1965"/>
                    <a:pt x="776" y="1965"/>
                  </a:cubicBezTo>
                  <a:cubicBezTo>
                    <a:pt x="775" y="1966"/>
                    <a:pt x="775" y="1966"/>
                    <a:pt x="775" y="1966"/>
                  </a:cubicBezTo>
                  <a:cubicBezTo>
                    <a:pt x="423" y="1475"/>
                    <a:pt x="423" y="1475"/>
                    <a:pt x="423" y="1475"/>
                  </a:cubicBezTo>
                  <a:cubicBezTo>
                    <a:pt x="423" y="15"/>
                    <a:pt x="423" y="15"/>
                    <a:pt x="423" y="15"/>
                  </a:cubicBezTo>
                  <a:cubicBezTo>
                    <a:pt x="425" y="15"/>
                    <a:pt x="425" y="15"/>
                    <a:pt x="425" y="15"/>
                  </a:cubicBezTo>
                  <a:cubicBezTo>
                    <a:pt x="425" y="4"/>
                    <a:pt x="425" y="4"/>
                    <a:pt x="425" y="4"/>
                  </a:cubicBezTo>
                  <a:cubicBezTo>
                    <a:pt x="425" y="1"/>
                    <a:pt x="423" y="0"/>
                    <a:pt x="421" y="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83" y="0"/>
                    <a:pt x="381" y="1"/>
                    <a:pt x="381" y="4"/>
                  </a:cubicBezTo>
                  <a:cubicBezTo>
                    <a:pt x="381" y="15"/>
                    <a:pt x="381" y="15"/>
                    <a:pt x="381" y="15"/>
                  </a:cubicBezTo>
                  <a:cubicBezTo>
                    <a:pt x="383" y="15"/>
                    <a:pt x="383" y="15"/>
                    <a:pt x="383" y="15"/>
                  </a:cubicBezTo>
                  <a:cubicBezTo>
                    <a:pt x="383" y="1479"/>
                    <a:pt x="383" y="1479"/>
                    <a:pt x="383" y="1479"/>
                  </a:cubicBezTo>
                  <a:cubicBezTo>
                    <a:pt x="34" y="1966"/>
                    <a:pt x="34" y="1966"/>
                    <a:pt x="34" y="1966"/>
                  </a:cubicBezTo>
                  <a:cubicBezTo>
                    <a:pt x="32" y="1965"/>
                    <a:pt x="32" y="1965"/>
                    <a:pt x="32" y="1965"/>
                  </a:cubicBezTo>
                  <a:cubicBezTo>
                    <a:pt x="4" y="2004"/>
                    <a:pt x="4" y="2004"/>
                    <a:pt x="4" y="2004"/>
                  </a:cubicBezTo>
                  <a:cubicBezTo>
                    <a:pt x="0" y="2009"/>
                    <a:pt x="1" y="2017"/>
                    <a:pt x="7" y="2020"/>
                  </a:cubicBezTo>
                  <a:cubicBezTo>
                    <a:pt x="23" y="2032"/>
                    <a:pt x="23" y="2032"/>
                    <a:pt x="23" y="2032"/>
                  </a:cubicBezTo>
                  <a:cubicBezTo>
                    <a:pt x="28" y="2036"/>
                    <a:pt x="36" y="2035"/>
                    <a:pt x="40" y="2029"/>
                  </a:cubicBezTo>
                  <a:cubicBezTo>
                    <a:pt x="68" y="1990"/>
                    <a:pt x="68" y="1990"/>
                    <a:pt x="68" y="1990"/>
                  </a:cubicBezTo>
                  <a:cubicBezTo>
                    <a:pt x="66" y="1989"/>
                    <a:pt x="66" y="1989"/>
                    <a:pt x="66" y="1989"/>
                  </a:cubicBezTo>
                  <a:cubicBezTo>
                    <a:pt x="316" y="1641"/>
                    <a:pt x="316" y="1641"/>
                    <a:pt x="316" y="1641"/>
                  </a:cubicBezTo>
                  <a:cubicBezTo>
                    <a:pt x="383" y="1733"/>
                    <a:pt x="383" y="1733"/>
                    <a:pt x="383" y="1733"/>
                  </a:cubicBezTo>
                  <a:cubicBezTo>
                    <a:pt x="383" y="1761"/>
                    <a:pt x="383" y="1761"/>
                    <a:pt x="383" y="1761"/>
                  </a:cubicBezTo>
                  <a:cubicBezTo>
                    <a:pt x="377" y="1761"/>
                    <a:pt x="377" y="1761"/>
                    <a:pt x="377" y="1761"/>
                  </a:cubicBezTo>
                  <a:cubicBezTo>
                    <a:pt x="377" y="1776"/>
                    <a:pt x="377" y="1776"/>
                    <a:pt x="377" y="1776"/>
                  </a:cubicBezTo>
                  <a:cubicBezTo>
                    <a:pt x="429" y="1776"/>
                    <a:pt x="429" y="1776"/>
                    <a:pt x="429" y="1776"/>
                  </a:cubicBezTo>
                  <a:cubicBezTo>
                    <a:pt x="429" y="1761"/>
                    <a:pt x="429" y="1761"/>
                    <a:pt x="429" y="1761"/>
                  </a:cubicBezTo>
                  <a:cubicBezTo>
                    <a:pt x="423" y="1761"/>
                    <a:pt x="423" y="1761"/>
                    <a:pt x="423" y="1761"/>
                  </a:cubicBezTo>
                  <a:cubicBezTo>
                    <a:pt x="423" y="1737"/>
                    <a:pt x="423" y="1737"/>
                    <a:pt x="423" y="1737"/>
                  </a:cubicBezTo>
                  <a:cubicBezTo>
                    <a:pt x="492" y="1641"/>
                    <a:pt x="492" y="1641"/>
                    <a:pt x="492" y="1641"/>
                  </a:cubicBezTo>
                  <a:cubicBezTo>
                    <a:pt x="742" y="1989"/>
                    <a:pt x="742" y="1989"/>
                    <a:pt x="742" y="1989"/>
                  </a:cubicBezTo>
                  <a:cubicBezTo>
                    <a:pt x="740" y="1990"/>
                    <a:pt x="740" y="1990"/>
                    <a:pt x="740" y="1990"/>
                  </a:cubicBezTo>
                  <a:cubicBezTo>
                    <a:pt x="769" y="2029"/>
                    <a:pt x="769" y="2029"/>
                    <a:pt x="769" y="2029"/>
                  </a:cubicBezTo>
                  <a:cubicBezTo>
                    <a:pt x="772" y="2035"/>
                    <a:pt x="780" y="2036"/>
                    <a:pt x="785" y="2032"/>
                  </a:cubicBezTo>
                  <a:cubicBezTo>
                    <a:pt x="802" y="2020"/>
                    <a:pt x="802" y="2020"/>
                    <a:pt x="802" y="2020"/>
                  </a:cubicBezTo>
                  <a:cubicBezTo>
                    <a:pt x="807" y="2017"/>
                    <a:pt x="808" y="2009"/>
                    <a:pt x="804" y="2004"/>
                  </a:cubicBezTo>
                  <a:close/>
                  <a:moveTo>
                    <a:pt x="383" y="1715"/>
                  </a:moveTo>
                  <a:cubicBezTo>
                    <a:pt x="323" y="1632"/>
                    <a:pt x="323" y="1632"/>
                    <a:pt x="323" y="1632"/>
                  </a:cubicBezTo>
                  <a:cubicBezTo>
                    <a:pt x="383" y="1548"/>
                    <a:pt x="383" y="1548"/>
                    <a:pt x="383" y="1548"/>
                  </a:cubicBezTo>
                  <a:lnTo>
                    <a:pt x="383" y="1715"/>
                  </a:lnTo>
                  <a:close/>
                  <a:moveTo>
                    <a:pt x="423" y="1718"/>
                  </a:moveTo>
                  <a:cubicBezTo>
                    <a:pt x="423" y="1545"/>
                    <a:pt x="423" y="1545"/>
                    <a:pt x="423" y="1545"/>
                  </a:cubicBezTo>
                  <a:cubicBezTo>
                    <a:pt x="485" y="1632"/>
                    <a:pt x="485" y="1632"/>
                    <a:pt x="485" y="1632"/>
                  </a:cubicBezTo>
                  <a:lnTo>
                    <a:pt x="423" y="171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6BD530-0C37-44FB-B68F-A0E0AB0EB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1357313"/>
              <a:ext cx="3900488" cy="209708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034DA70-1F13-424C-9CFB-00B0D0675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250" y="3426620"/>
              <a:ext cx="3856038" cy="34289"/>
            </a:xfrm>
            <a:custGeom>
              <a:avLst/>
              <a:gdLst>
                <a:gd name="T0" fmla="*/ 0 w 1994"/>
                <a:gd name="T1" fmla="*/ 0 h 35"/>
                <a:gd name="T2" fmla="*/ 0 w 1994"/>
                <a:gd name="T3" fmla="*/ 19 h 35"/>
                <a:gd name="T4" fmla="*/ 0 w 1994"/>
                <a:gd name="T5" fmla="*/ 30 h 35"/>
                <a:gd name="T6" fmla="*/ 0 w 1994"/>
                <a:gd name="T7" fmla="*/ 35 h 35"/>
                <a:gd name="T8" fmla="*/ 1994 w 1994"/>
                <a:gd name="T9" fmla="*/ 35 h 35"/>
                <a:gd name="T10" fmla="*/ 1994 w 1994"/>
                <a:gd name="T11" fmla="*/ 30 h 35"/>
                <a:gd name="T12" fmla="*/ 1994 w 1994"/>
                <a:gd name="T13" fmla="*/ 19 h 35"/>
                <a:gd name="T14" fmla="*/ 1994 w 1994"/>
                <a:gd name="T15" fmla="*/ 0 h 35"/>
                <a:gd name="T16" fmla="*/ 0 w 199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4" h="35">
                  <a:moveTo>
                    <a:pt x="0" y="0"/>
                  </a:moveTo>
                  <a:lnTo>
                    <a:pt x="0" y="19"/>
                  </a:lnTo>
                  <a:lnTo>
                    <a:pt x="0" y="30"/>
                  </a:lnTo>
                  <a:lnTo>
                    <a:pt x="0" y="35"/>
                  </a:lnTo>
                  <a:lnTo>
                    <a:pt x="1994" y="35"/>
                  </a:lnTo>
                  <a:lnTo>
                    <a:pt x="1994" y="30"/>
                  </a:lnTo>
                  <a:lnTo>
                    <a:pt x="1994" y="19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24F2C1-5545-4320-821E-7497EE845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1264443"/>
              <a:ext cx="3900488" cy="159545"/>
            </a:xfrm>
            <a:custGeom>
              <a:avLst/>
              <a:gdLst>
                <a:gd name="T0" fmla="*/ 1768 w 1776"/>
                <a:gd name="T1" fmla="*/ 0 h 91"/>
                <a:gd name="T2" fmla="*/ 1761 w 1776"/>
                <a:gd name="T3" fmla="*/ 0 h 91"/>
                <a:gd name="T4" fmla="*/ 1761 w 1776"/>
                <a:gd name="T5" fmla="*/ 4 h 91"/>
                <a:gd name="T6" fmla="*/ 15 w 1776"/>
                <a:gd name="T7" fmla="*/ 4 h 91"/>
                <a:gd name="T8" fmla="*/ 15 w 1776"/>
                <a:gd name="T9" fmla="*/ 0 h 91"/>
                <a:gd name="T10" fmla="*/ 7 w 1776"/>
                <a:gd name="T11" fmla="*/ 0 h 91"/>
                <a:gd name="T12" fmla="*/ 0 w 1776"/>
                <a:gd name="T13" fmla="*/ 7 h 91"/>
                <a:gd name="T14" fmla="*/ 0 w 1776"/>
                <a:gd name="T15" fmla="*/ 84 h 91"/>
                <a:gd name="T16" fmla="*/ 7 w 1776"/>
                <a:gd name="T17" fmla="*/ 91 h 91"/>
                <a:gd name="T18" fmla="*/ 15 w 1776"/>
                <a:gd name="T19" fmla="*/ 91 h 91"/>
                <a:gd name="T20" fmla="*/ 15 w 1776"/>
                <a:gd name="T21" fmla="*/ 87 h 91"/>
                <a:gd name="T22" fmla="*/ 1761 w 1776"/>
                <a:gd name="T23" fmla="*/ 87 h 91"/>
                <a:gd name="T24" fmla="*/ 1761 w 1776"/>
                <a:gd name="T25" fmla="*/ 91 h 91"/>
                <a:gd name="T26" fmla="*/ 1768 w 1776"/>
                <a:gd name="T27" fmla="*/ 91 h 91"/>
                <a:gd name="T28" fmla="*/ 1776 w 1776"/>
                <a:gd name="T29" fmla="*/ 82 h 91"/>
                <a:gd name="T30" fmla="*/ 1776 w 1776"/>
                <a:gd name="T31" fmla="*/ 8 h 91"/>
                <a:gd name="T32" fmla="*/ 1768 w 1776"/>
                <a:gd name="T3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91">
                  <a:moveTo>
                    <a:pt x="1768" y="0"/>
                  </a:moveTo>
                  <a:cubicBezTo>
                    <a:pt x="1761" y="0"/>
                    <a:pt x="1761" y="0"/>
                    <a:pt x="1761" y="0"/>
                  </a:cubicBezTo>
                  <a:cubicBezTo>
                    <a:pt x="1761" y="4"/>
                    <a:pt x="1761" y="4"/>
                    <a:pt x="176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8"/>
                    <a:pt x="3" y="91"/>
                    <a:pt x="7" y="9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761" y="87"/>
                    <a:pt x="1761" y="87"/>
                    <a:pt x="1761" y="87"/>
                  </a:cubicBezTo>
                  <a:cubicBezTo>
                    <a:pt x="1761" y="91"/>
                    <a:pt x="1761" y="91"/>
                    <a:pt x="1761" y="91"/>
                  </a:cubicBezTo>
                  <a:cubicBezTo>
                    <a:pt x="1768" y="91"/>
                    <a:pt x="1768" y="91"/>
                    <a:pt x="1768" y="91"/>
                  </a:cubicBezTo>
                  <a:cubicBezTo>
                    <a:pt x="1772" y="91"/>
                    <a:pt x="1776" y="87"/>
                    <a:pt x="1776" y="82"/>
                  </a:cubicBezTo>
                  <a:cubicBezTo>
                    <a:pt x="1776" y="8"/>
                    <a:pt x="1776" y="8"/>
                    <a:pt x="1776" y="8"/>
                  </a:cubicBezTo>
                  <a:cubicBezTo>
                    <a:pt x="1776" y="4"/>
                    <a:pt x="1772" y="0"/>
                    <a:pt x="176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A76A38-D119-4AAF-BC08-1A39CB068348}"/>
              </a:ext>
            </a:extLst>
          </p:cNvPr>
          <p:cNvSpPr txBox="1"/>
          <p:nvPr/>
        </p:nvSpPr>
        <p:spPr>
          <a:xfrm>
            <a:off x="3563408" y="1898677"/>
            <a:ext cx="514138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1" dirty="0">
                <a:latin typeface="Gotham Rounded Book" pitchFamily="50" charset="0"/>
              </a:rPr>
              <a:t>Placeholders</a:t>
            </a:r>
            <a:r>
              <a:rPr lang="en-US" sz="1300" dirty="0">
                <a:latin typeface="Gotham Rounded Book" pitchFamily="50" charset="0"/>
              </a:rPr>
              <a:t> allow us to feed data to a </a:t>
            </a:r>
            <a:r>
              <a:rPr lang="en-US" sz="1300" dirty="0" err="1">
                <a:latin typeface="Gotham Rounded Book" pitchFamily="50" charset="0"/>
              </a:rPr>
              <a:t>tensorflow</a:t>
            </a:r>
            <a:r>
              <a:rPr lang="en-US" sz="1300" dirty="0">
                <a:latin typeface="Gotham Rounded Book" pitchFamily="50" charset="0"/>
              </a:rPr>
              <a:t> model from outside a model. It permits a value to be assigned later. To define a placeholder we use </a:t>
            </a:r>
            <a:r>
              <a:rPr lang="en-US" sz="1300" b="1" i="1" dirty="0" err="1">
                <a:latin typeface="Gotham Rounded Book" pitchFamily="50" charset="0"/>
              </a:rPr>
              <a:t>tf.placeholder</a:t>
            </a:r>
            <a:r>
              <a:rPr lang="en-US" sz="1300" b="1" i="1" dirty="0">
                <a:latin typeface="Gotham Rounded Book" pitchFamily="50" charset="0"/>
              </a:rPr>
              <a:t>()</a:t>
            </a:r>
            <a:r>
              <a:rPr lang="en-US" sz="1300" dirty="0">
                <a:latin typeface="Gotham Rounded Book" pitchFamily="50" charset="0"/>
              </a:rPr>
              <a:t> command. </a:t>
            </a:r>
          </a:p>
          <a:p>
            <a:endParaRPr lang="en-US" sz="1300" dirty="0">
              <a:latin typeface="Gotham Rounded Book" pitchFamily="50" charset="0"/>
            </a:endParaRPr>
          </a:p>
          <a:p>
            <a:r>
              <a:rPr lang="en-US" sz="1300" dirty="0">
                <a:latin typeface="Gotham Rounded Book" pitchFamily="50" charset="0"/>
              </a:rPr>
              <a:t>Example:</a:t>
            </a:r>
          </a:p>
          <a:p>
            <a:endParaRPr lang="en-US" sz="1300" dirty="0">
              <a:latin typeface="Gotham Rounded Book" pitchFamily="50" charset="0"/>
            </a:endParaRPr>
          </a:p>
          <a:p>
            <a:r>
              <a:rPr lang="en-US" sz="1300" dirty="0">
                <a:latin typeface="Gotham Rounded Book" pitchFamily="50" charset="0"/>
              </a:rPr>
              <a:t>a = </a:t>
            </a:r>
            <a:r>
              <a:rPr lang="en-US" sz="1300" dirty="0" err="1">
                <a:latin typeface="Gotham Rounded Book" pitchFamily="50" charset="0"/>
              </a:rPr>
              <a:t>tf.placeholder</a:t>
            </a:r>
            <a:r>
              <a:rPr lang="en-US" sz="1300" dirty="0">
                <a:latin typeface="Gotham Rounded Book" pitchFamily="50" charset="0"/>
              </a:rPr>
              <a:t>(tf.float32)</a:t>
            </a:r>
          </a:p>
          <a:p>
            <a:r>
              <a:rPr lang="en-US" sz="1300" dirty="0">
                <a:latin typeface="Gotham Rounded Book" pitchFamily="50" charset="0"/>
              </a:rPr>
              <a:t>b = a*2</a:t>
            </a:r>
          </a:p>
          <a:p>
            <a:r>
              <a:rPr lang="en-US" sz="1300" dirty="0">
                <a:latin typeface="Gotham Rounded Book" pitchFamily="50" charset="0"/>
              </a:rPr>
              <a:t>with </a:t>
            </a:r>
            <a:r>
              <a:rPr lang="en-US" sz="1300" dirty="0" err="1">
                <a:latin typeface="Gotham Rounded Book" pitchFamily="50" charset="0"/>
              </a:rPr>
              <a:t>tf.Session</a:t>
            </a:r>
            <a:r>
              <a:rPr lang="en-US" sz="1300" dirty="0">
                <a:latin typeface="Gotham Rounded Book" pitchFamily="50" charset="0"/>
              </a:rPr>
              <a:t>() as </a:t>
            </a:r>
            <a:r>
              <a:rPr lang="en-US" sz="1300" dirty="0" err="1">
                <a:latin typeface="Gotham Rounded Book" pitchFamily="50" charset="0"/>
              </a:rPr>
              <a:t>sess</a:t>
            </a:r>
            <a:r>
              <a:rPr lang="en-US" sz="1300" dirty="0">
                <a:latin typeface="Gotham Rounded Book" pitchFamily="50" charset="0"/>
              </a:rPr>
              <a:t>:</a:t>
            </a:r>
          </a:p>
          <a:p>
            <a:r>
              <a:rPr lang="en-US" sz="1300" dirty="0">
                <a:latin typeface="Gotham Rounded Book" pitchFamily="50" charset="0"/>
              </a:rPr>
              <a:t>result = </a:t>
            </a:r>
            <a:r>
              <a:rPr lang="en-US" sz="1300" dirty="0" err="1">
                <a:latin typeface="Gotham Rounded Book" pitchFamily="50" charset="0"/>
              </a:rPr>
              <a:t>sess.run</a:t>
            </a:r>
            <a:r>
              <a:rPr lang="en-US" sz="1300" dirty="0">
                <a:latin typeface="Gotham Rounded Book" pitchFamily="50" charset="0"/>
              </a:rPr>
              <a:t>(</a:t>
            </a:r>
            <a:r>
              <a:rPr lang="en-US" sz="1300" dirty="0" err="1">
                <a:latin typeface="Gotham Rounded Book" pitchFamily="50" charset="0"/>
              </a:rPr>
              <a:t>b,feed_dict</a:t>
            </a:r>
            <a:r>
              <a:rPr lang="en-US" sz="1300" dirty="0">
                <a:latin typeface="Gotham Rounded Book" pitchFamily="50" charset="0"/>
              </a:rPr>
              <a:t>={a:3.0})</a:t>
            </a:r>
          </a:p>
          <a:p>
            <a:endParaRPr lang="en-US" sz="1300" dirty="0">
              <a:latin typeface="Gotham Rounded Book" pitchFamily="50" charset="0"/>
            </a:endParaRPr>
          </a:p>
          <a:p>
            <a:r>
              <a:rPr lang="en-US" sz="1300" dirty="0">
                <a:latin typeface="Gotham Rounded Book" pitchFamily="50" charset="0"/>
              </a:rPr>
              <a:t>print 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D34A5-93BD-413B-A0E7-8D24DE34055A}"/>
              </a:ext>
            </a:extLst>
          </p:cNvPr>
          <p:cNvSpPr/>
          <p:nvPr/>
        </p:nvSpPr>
        <p:spPr>
          <a:xfrm>
            <a:off x="8793693" y="3633472"/>
            <a:ext cx="2838450" cy="9429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i="1" dirty="0" err="1">
                <a:latin typeface="Gotham Rounded Book" pitchFamily="50" charset="0"/>
              </a:rPr>
              <a:t>feed_dict</a:t>
            </a:r>
            <a:r>
              <a:rPr lang="en-US" sz="1500" dirty="0">
                <a:latin typeface="Gotham Rounded Book" pitchFamily="50" charset="0"/>
              </a:rPr>
              <a:t> specifies tensors that provide concrete values to the placeholders</a:t>
            </a:r>
          </a:p>
        </p:txBody>
      </p:sp>
    </p:spTree>
    <p:extLst>
      <p:ext uri="{BB962C8B-B14F-4D97-AF65-F5344CB8AC3E}">
        <p14:creationId xmlns:p14="http://schemas.microsoft.com/office/powerpoint/2010/main" val="3011858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Program Elements in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841A9A-A6A7-4C3E-95E3-A163022086EF}"/>
              </a:ext>
            </a:extLst>
          </p:cNvPr>
          <p:cNvSpPr/>
          <p:nvPr/>
        </p:nvSpPr>
        <p:spPr>
          <a:xfrm>
            <a:off x="619125" y="1988663"/>
            <a:ext cx="2347274" cy="556181"/>
          </a:xfrm>
          <a:prstGeom prst="roundRect">
            <a:avLst/>
          </a:prstGeom>
          <a:solidFill>
            <a:srgbClr val="1270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Variable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FE5A16-1034-4F02-A5AE-B96768952B35}"/>
              </a:ext>
            </a:extLst>
          </p:cNvPr>
          <p:cNvGrpSpPr/>
          <p:nvPr/>
        </p:nvGrpSpPr>
        <p:grpSpPr>
          <a:xfrm>
            <a:off x="3533775" y="1397001"/>
            <a:ext cx="5200651" cy="4889500"/>
            <a:chOff x="2971800" y="1076325"/>
            <a:chExt cx="3900488" cy="366712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9C5490A-5536-4423-B6A3-FFAFC50C0E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6400" y="1076325"/>
              <a:ext cx="1455738" cy="3667125"/>
            </a:xfrm>
            <a:custGeom>
              <a:avLst/>
              <a:gdLst>
                <a:gd name="T0" fmla="*/ 804 w 808"/>
                <a:gd name="T1" fmla="*/ 2004 h 2036"/>
                <a:gd name="T2" fmla="*/ 776 w 808"/>
                <a:gd name="T3" fmla="*/ 1965 h 2036"/>
                <a:gd name="T4" fmla="*/ 775 w 808"/>
                <a:gd name="T5" fmla="*/ 1966 h 2036"/>
                <a:gd name="T6" fmla="*/ 423 w 808"/>
                <a:gd name="T7" fmla="*/ 1475 h 2036"/>
                <a:gd name="T8" fmla="*/ 423 w 808"/>
                <a:gd name="T9" fmla="*/ 15 h 2036"/>
                <a:gd name="T10" fmla="*/ 425 w 808"/>
                <a:gd name="T11" fmla="*/ 15 h 2036"/>
                <a:gd name="T12" fmla="*/ 425 w 808"/>
                <a:gd name="T13" fmla="*/ 4 h 2036"/>
                <a:gd name="T14" fmla="*/ 421 w 808"/>
                <a:gd name="T15" fmla="*/ 0 h 2036"/>
                <a:gd name="T16" fmla="*/ 385 w 808"/>
                <a:gd name="T17" fmla="*/ 0 h 2036"/>
                <a:gd name="T18" fmla="*/ 381 w 808"/>
                <a:gd name="T19" fmla="*/ 4 h 2036"/>
                <a:gd name="T20" fmla="*/ 381 w 808"/>
                <a:gd name="T21" fmla="*/ 15 h 2036"/>
                <a:gd name="T22" fmla="*/ 383 w 808"/>
                <a:gd name="T23" fmla="*/ 15 h 2036"/>
                <a:gd name="T24" fmla="*/ 383 w 808"/>
                <a:gd name="T25" fmla="*/ 1479 h 2036"/>
                <a:gd name="T26" fmla="*/ 34 w 808"/>
                <a:gd name="T27" fmla="*/ 1966 h 2036"/>
                <a:gd name="T28" fmla="*/ 32 w 808"/>
                <a:gd name="T29" fmla="*/ 1965 h 2036"/>
                <a:gd name="T30" fmla="*/ 4 w 808"/>
                <a:gd name="T31" fmla="*/ 2004 h 2036"/>
                <a:gd name="T32" fmla="*/ 7 w 808"/>
                <a:gd name="T33" fmla="*/ 2020 h 2036"/>
                <a:gd name="T34" fmla="*/ 23 w 808"/>
                <a:gd name="T35" fmla="*/ 2032 h 2036"/>
                <a:gd name="T36" fmla="*/ 40 w 808"/>
                <a:gd name="T37" fmla="*/ 2029 h 2036"/>
                <a:gd name="T38" fmla="*/ 68 w 808"/>
                <a:gd name="T39" fmla="*/ 1990 h 2036"/>
                <a:gd name="T40" fmla="*/ 66 w 808"/>
                <a:gd name="T41" fmla="*/ 1989 h 2036"/>
                <a:gd name="T42" fmla="*/ 316 w 808"/>
                <a:gd name="T43" fmla="*/ 1641 h 2036"/>
                <a:gd name="T44" fmla="*/ 383 w 808"/>
                <a:gd name="T45" fmla="*/ 1733 h 2036"/>
                <a:gd name="T46" fmla="*/ 383 w 808"/>
                <a:gd name="T47" fmla="*/ 1761 h 2036"/>
                <a:gd name="T48" fmla="*/ 377 w 808"/>
                <a:gd name="T49" fmla="*/ 1761 h 2036"/>
                <a:gd name="T50" fmla="*/ 377 w 808"/>
                <a:gd name="T51" fmla="*/ 1776 h 2036"/>
                <a:gd name="T52" fmla="*/ 429 w 808"/>
                <a:gd name="T53" fmla="*/ 1776 h 2036"/>
                <a:gd name="T54" fmla="*/ 429 w 808"/>
                <a:gd name="T55" fmla="*/ 1761 h 2036"/>
                <a:gd name="T56" fmla="*/ 423 w 808"/>
                <a:gd name="T57" fmla="*/ 1761 h 2036"/>
                <a:gd name="T58" fmla="*/ 423 w 808"/>
                <a:gd name="T59" fmla="*/ 1737 h 2036"/>
                <a:gd name="T60" fmla="*/ 492 w 808"/>
                <a:gd name="T61" fmla="*/ 1641 h 2036"/>
                <a:gd name="T62" fmla="*/ 742 w 808"/>
                <a:gd name="T63" fmla="*/ 1989 h 2036"/>
                <a:gd name="T64" fmla="*/ 740 w 808"/>
                <a:gd name="T65" fmla="*/ 1990 h 2036"/>
                <a:gd name="T66" fmla="*/ 769 w 808"/>
                <a:gd name="T67" fmla="*/ 2029 h 2036"/>
                <a:gd name="T68" fmla="*/ 785 w 808"/>
                <a:gd name="T69" fmla="*/ 2032 h 2036"/>
                <a:gd name="T70" fmla="*/ 802 w 808"/>
                <a:gd name="T71" fmla="*/ 2020 h 2036"/>
                <a:gd name="T72" fmla="*/ 804 w 808"/>
                <a:gd name="T73" fmla="*/ 2004 h 2036"/>
                <a:gd name="T74" fmla="*/ 383 w 808"/>
                <a:gd name="T75" fmla="*/ 1715 h 2036"/>
                <a:gd name="T76" fmla="*/ 323 w 808"/>
                <a:gd name="T77" fmla="*/ 1632 h 2036"/>
                <a:gd name="T78" fmla="*/ 383 w 808"/>
                <a:gd name="T79" fmla="*/ 1548 h 2036"/>
                <a:gd name="T80" fmla="*/ 383 w 808"/>
                <a:gd name="T81" fmla="*/ 1715 h 2036"/>
                <a:gd name="T82" fmla="*/ 423 w 808"/>
                <a:gd name="T83" fmla="*/ 1718 h 2036"/>
                <a:gd name="T84" fmla="*/ 423 w 808"/>
                <a:gd name="T85" fmla="*/ 1545 h 2036"/>
                <a:gd name="T86" fmla="*/ 485 w 808"/>
                <a:gd name="T87" fmla="*/ 1632 h 2036"/>
                <a:gd name="T88" fmla="*/ 423 w 808"/>
                <a:gd name="T89" fmla="*/ 1718 h 2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8" h="2036">
                  <a:moveTo>
                    <a:pt x="804" y="2004"/>
                  </a:moveTo>
                  <a:cubicBezTo>
                    <a:pt x="776" y="1965"/>
                    <a:pt x="776" y="1965"/>
                    <a:pt x="776" y="1965"/>
                  </a:cubicBezTo>
                  <a:cubicBezTo>
                    <a:pt x="775" y="1966"/>
                    <a:pt x="775" y="1966"/>
                    <a:pt x="775" y="1966"/>
                  </a:cubicBezTo>
                  <a:cubicBezTo>
                    <a:pt x="423" y="1475"/>
                    <a:pt x="423" y="1475"/>
                    <a:pt x="423" y="1475"/>
                  </a:cubicBezTo>
                  <a:cubicBezTo>
                    <a:pt x="423" y="15"/>
                    <a:pt x="423" y="15"/>
                    <a:pt x="423" y="15"/>
                  </a:cubicBezTo>
                  <a:cubicBezTo>
                    <a:pt x="425" y="15"/>
                    <a:pt x="425" y="15"/>
                    <a:pt x="425" y="15"/>
                  </a:cubicBezTo>
                  <a:cubicBezTo>
                    <a:pt x="425" y="4"/>
                    <a:pt x="425" y="4"/>
                    <a:pt x="425" y="4"/>
                  </a:cubicBezTo>
                  <a:cubicBezTo>
                    <a:pt x="425" y="1"/>
                    <a:pt x="423" y="0"/>
                    <a:pt x="421" y="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83" y="0"/>
                    <a:pt x="381" y="1"/>
                    <a:pt x="381" y="4"/>
                  </a:cubicBezTo>
                  <a:cubicBezTo>
                    <a:pt x="381" y="15"/>
                    <a:pt x="381" y="15"/>
                    <a:pt x="381" y="15"/>
                  </a:cubicBezTo>
                  <a:cubicBezTo>
                    <a:pt x="383" y="15"/>
                    <a:pt x="383" y="15"/>
                    <a:pt x="383" y="15"/>
                  </a:cubicBezTo>
                  <a:cubicBezTo>
                    <a:pt x="383" y="1479"/>
                    <a:pt x="383" y="1479"/>
                    <a:pt x="383" y="1479"/>
                  </a:cubicBezTo>
                  <a:cubicBezTo>
                    <a:pt x="34" y="1966"/>
                    <a:pt x="34" y="1966"/>
                    <a:pt x="34" y="1966"/>
                  </a:cubicBezTo>
                  <a:cubicBezTo>
                    <a:pt x="32" y="1965"/>
                    <a:pt x="32" y="1965"/>
                    <a:pt x="32" y="1965"/>
                  </a:cubicBezTo>
                  <a:cubicBezTo>
                    <a:pt x="4" y="2004"/>
                    <a:pt x="4" y="2004"/>
                    <a:pt x="4" y="2004"/>
                  </a:cubicBezTo>
                  <a:cubicBezTo>
                    <a:pt x="0" y="2009"/>
                    <a:pt x="1" y="2017"/>
                    <a:pt x="7" y="2020"/>
                  </a:cubicBezTo>
                  <a:cubicBezTo>
                    <a:pt x="23" y="2032"/>
                    <a:pt x="23" y="2032"/>
                    <a:pt x="23" y="2032"/>
                  </a:cubicBezTo>
                  <a:cubicBezTo>
                    <a:pt x="28" y="2036"/>
                    <a:pt x="36" y="2035"/>
                    <a:pt x="40" y="2029"/>
                  </a:cubicBezTo>
                  <a:cubicBezTo>
                    <a:pt x="68" y="1990"/>
                    <a:pt x="68" y="1990"/>
                    <a:pt x="68" y="1990"/>
                  </a:cubicBezTo>
                  <a:cubicBezTo>
                    <a:pt x="66" y="1989"/>
                    <a:pt x="66" y="1989"/>
                    <a:pt x="66" y="1989"/>
                  </a:cubicBezTo>
                  <a:cubicBezTo>
                    <a:pt x="316" y="1641"/>
                    <a:pt x="316" y="1641"/>
                    <a:pt x="316" y="1641"/>
                  </a:cubicBezTo>
                  <a:cubicBezTo>
                    <a:pt x="383" y="1733"/>
                    <a:pt x="383" y="1733"/>
                    <a:pt x="383" y="1733"/>
                  </a:cubicBezTo>
                  <a:cubicBezTo>
                    <a:pt x="383" y="1761"/>
                    <a:pt x="383" y="1761"/>
                    <a:pt x="383" y="1761"/>
                  </a:cubicBezTo>
                  <a:cubicBezTo>
                    <a:pt x="377" y="1761"/>
                    <a:pt x="377" y="1761"/>
                    <a:pt x="377" y="1761"/>
                  </a:cubicBezTo>
                  <a:cubicBezTo>
                    <a:pt x="377" y="1776"/>
                    <a:pt x="377" y="1776"/>
                    <a:pt x="377" y="1776"/>
                  </a:cubicBezTo>
                  <a:cubicBezTo>
                    <a:pt x="429" y="1776"/>
                    <a:pt x="429" y="1776"/>
                    <a:pt x="429" y="1776"/>
                  </a:cubicBezTo>
                  <a:cubicBezTo>
                    <a:pt x="429" y="1761"/>
                    <a:pt x="429" y="1761"/>
                    <a:pt x="429" y="1761"/>
                  </a:cubicBezTo>
                  <a:cubicBezTo>
                    <a:pt x="423" y="1761"/>
                    <a:pt x="423" y="1761"/>
                    <a:pt x="423" y="1761"/>
                  </a:cubicBezTo>
                  <a:cubicBezTo>
                    <a:pt x="423" y="1737"/>
                    <a:pt x="423" y="1737"/>
                    <a:pt x="423" y="1737"/>
                  </a:cubicBezTo>
                  <a:cubicBezTo>
                    <a:pt x="492" y="1641"/>
                    <a:pt x="492" y="1641"/>
                    <a:pt x="492" y="1641"/>
                  </a:cubicBezTo>
                  <a:cubicBezTo>
                    <a:pt x="742" y="1989"/>
                    <a:pt x="742" y="1989"/>
                    <a:pt x="742" y="1989"/>
                  </a:cubicBezTo>
                  <a:cubicBezTo>
                    <a:pt x="740" y="1990"/>
                    <a:pt x="740" y="1990"/>
                    <a:pt x="740" y="1990"/>
                  </a:cubicBezTo>
                  <a:cubicBezTo>
                    <a:pt x="769" y="2029"/>
                    <a:pt x="769" y="2029"/>
                    <a:pt x="769" y="2029"/>
                  </a:cubicBezTo>
                  <a:cubicBezTo>
                    <a:pt x="772" y="2035"/>
                    <a:pt x="780" y="2036"/>
                    <a:pt x="785" y="2032"/>
                  </a:cubicBezTo>
                  <a:cubicBezTo>
                    <a:pt x="802" y="2020"/>
                    <a:pt x="802" y="2020"/>
                    <a:pt x="802" y="2020"/>
                  </a:cubicBezTo>
                  <a:cubicBezTo>
                    <a:pt x="807" y="2017"/>
                    <a:pt x="808" y="2009"/>
                    <a:pt x="804" y="2004"/>
                  </a:cubicBezTo>
                  <a:close/>
                  <a:moveTo>
                    <a:pt x="383" y="1715"/>
                  </a:moveTo>
                  <a:cubicBezTo>
                    <a:pt x="323" y="1632"/>
                    <a:pt x="323" y="1632"/>
                    <a:pt x="323" y="1632"/>
                  </a:cubicBezTo>
                  <a:cubicBezTo>
                    <a:pt x="383" y="1548"/>
                    <a:pt x="383" y="1548"/>
                    <a:pt x="383" y="1548"/>
                  </a:cubicBezTo>
                  <a:lnTo>
                    <a:pt x="383" y="1715"/>
                  </a:lnTo>
                  <a:close/>
                  <a:moveTo>
                    <a:pt x="423" y="1718"/>
                  </a:moveTo>
                  <a:cubicBezTo>
                    <a:pt x="423" y="1545"/>
                    <a:pt x="423" y="1545"/>
                    <a:pt x="423" y="1545"/>
                  </a:cubicBezTo>
                  <a:cubicBezTo>
                    <a:pt x="485" y="1632"/>
                    <a:pt x="485" y="1632"/>
                    <a:pt x="485" y="1632"/>
                  </a:cubicBezTo>
                  <a:lnTo>
                    <a:pt x="423" y="171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6BD530-0C37-44FB-B68F-A0E0AB0EB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1357313"/>
              <a:ext cx="3900488" cy="209708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034DA70-1F13-424C-9CFB-00B0D0675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250" y="3426620"/>
              <a:ext cx="3856038" cy="34289"/>
            </a:xfrm>
            <a:custGeom>
              <a:avLst/>
              <a:gdLst>
                <a:gd name="T0" fmla="*/ 0 w 1994"/>
                <a:gd name="T1" fmla="*/ 0 h 35"/>
                <a:gd name="T2" fmla="*/ 0 w 1994"/>
                <a:gd name="T3" fmla="*/ 19 h 35"/>
                <a:gd name="T4" fmla="*/ 0 w 1994"/>
                <a:gd name="T5" fmla="*/ 30 h 35"/>
                <a:gd name="T6" fmla="*/ 0 w 1994"/>
                <a:gd name="T7" fmla="*/ 35 h 35"/>
                <a:gd name="T8" fmla="*/ 1994 w 1994"/>
                <a:gd name="T9" fmla="*/ 35 h 35"/>
                <a:gd name="T10" fmla="*/ 1994 w 1994"/>
                <a:gd name="T11" fmla="*/ 30 h 35"/>
                <a:gd name="T12" fmla="*/ 1994 w 1994"/>
                <a:gd name="T13" fmla="*/ 19 h 35"/>
                <a:gd name="T14" fmla="*/ 1994 w 1994"/>
                <a:gd name="T15" fmla="*/ 0 h 35"/>
                <a:gd name="T16" fmla="*/ 0 w 199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4" h="35">
                  <a:moveTo>
                    <a:pt x="0" y="0"/>
                  </a:moveTo>
                  <a:lnTo>
                    <a:pt x="0" y="19"/>
                  </a:lnTo>
                  <a:lnTo>
                    <a:pt x="0" y="30"/>
                  </a:lnTo>
                  <a:lnTo>
                    <a:pt x="0" y="35"/>
                  </a:lnTo>
                  <a:lnTo>
                    <a:pt x="1994" y="35"/>
                  </a:lnTo>
                  <a:lnTo>
                    <a:pt x="1994" y="30"/>
                  </a:lnTo>
                  <a:lnTo>
                    <a:pt x="1994" y="19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24F2C1-5545-4320-821E-7497EE845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1264443"/>
              <a:ext cx="3900488" cy="159545"/>
            </a:xfrm>
            <a:custGeom>
              <a:avLst/>
              <a:gdLst>
                <a:gd name="T0" fmla="*/ 1768 w 1776"/>
                <a:gd name="T1" fmla="*/ 0 h 91"/>
                <a:gd name="T2" fmla="*/ 1761 w 1776"/>
                <a:gd name="T3" fmla="*/ 0 h 91"/>
                <a:gd name="T4" fmla="*/ 1761 w 1776"/>
                <a:gd name="T5" fmla="*/ 4 h 91"/>
                <a:gd name="T6" fmla="*/ 15 w 1776"/>
                <a:gd name="T7" fmla="*/ 4 h 91"/>
                <a:gd name="T8" fmla="*/ 15 w 1776"/>
                <a:gd name="T9" fmla="*/ 0 h 91"/>
                <a:gd name="T10" fmla="*/ 7 w 1776"/>
                <a:gd name="T11" fmla="*/ 0 h 91"/>
                <a:gd name="T12" fmla="*/ 0 w 1776"/>
                <a:gd name="T13" fmla="*/ 7 h 91"/>
                <a:gd name="T14" fmla="*/ 0 w 1776"/>
                <a:gd name="T15" fmla="*/ 84 h 91"/>
                <a:gd name="T16" fmla="*/ 7 w 1776"/>
                <a:gd name="T17" fmla="*/ 91 h 91"/>
                <a:gd name="T18" fmla="*/ 15 w 1776"/>
                <a:gd name="T19" fmla="*/ 91 h 91"/>
                <a:gd name="T20" fmla="*/ 15 w 1776"/>
                <a:gd name="T21" fmla="*/ 87 h 91"/>
                <a:gd name="T22" fmla="*/ 1761 w 1776"/>
                <a:gd name="T23" fmla="*/ 87 h 91"/>
                <a:gd name="T24" fmla="*/ 1761 w 1776"/>
                <a:gd name="T25" fmla="*/ 91 h 91"/>
                <a:gd name="T26" fmla="*/ 1768 w 1776"/>
                <a:gd name="T27" fmla="*/ 91 h 91"/>
                <a:gd name="T28" fmla="*/ 1776 w 1776"/>
                <a:gd name="T29" fmla="*/ 82 h 91"/>
                <a:gd name="T30" fmla="*/ 1776 w 1776"/>
                <a:gd name="T31" fmla="*/ 8 h 91"/>
                <a:gd name="T32" fmla="*/ 1768 w 1776"/>
                <a:gd name="T3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91">
                  <a:moveTo>
                    <a:pt x="1768" y="0"/>
                  </a:moveTo>
                  <a:cubicBezTo>
                    <a:pt x="1761" y="0"/>
                    <a:pt x="1761" y="0"/>
                    <a:pt x="1761" y="0"/>
                  </a:cubicBezTo>
                  <a:cubicBezTo>
                    <a:pt x="1761" y="4"/>
                    <a:pt x="1761" y="4"/>
                    <a:pt x="176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8"/>
                    <a:pt x="3" y="91"/>
                    <a:pt x="7" y="9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761" y="87"/>
                    <a:pt x="1761" y="87"/>
                    <a:pt x="1761" y="87"/>
                  </a:cubicBezTo>
                  <a:cubicBezTo>
                    <a:pt x="1761" y="91"/>
                    <a:pt x="1761" y="91"/>
                    <a:pt x="1761" y="91"/>
                  </a:cubicBezTo>
                  <a:cubicBezTo>
                    <a:pt x="1768" y="91"/>
                    <a:pt x="1768" y="91"/>
                    <a:pt x="1768" y="91"/>
                  </a:cubicBezTo>
                  <a:cubicBezTo>
                    <a:pt x="1772" y="91"/>
                    <a:pt x="1776" y="87"/>
                    <a:pt x="1776" y="82"/>
                  </a:cubicBezTo>
                  <a:cubicBezTo>
                    <a:pt x="1776" y="8"/>
                    <a:pt x="1776" y="8"/>
                    <a:pt x="1776" y="8"/>
                  </a:cubicBezTo>
                  <a:cubicBezTo>
                    <a:pt x="1776" y="4"/>
                    <a:pt x="1772" y="0"/>
                    <a:pt x="176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A76A38-D119-4AAF-BC08-1A39CB068348}"/>
              </a:ext>
            </a:extLst>
          </p:cNvPr>
          <p:cNvSpPr txBox="1"/>
          <p:nvPr/>
        </p:nvSpPr>
        <p:spPr>
          <a:xfrm>
            <a:off x="3563408" y="1898677"/>
            <a:ext cx="51413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1" dirty="0">
                <a:latin typeface="Gotham Rounded Book" pitchFamily="50" charset="0"/>
              </a:rPr>
              <a:t>Variables</a:t>
            </a:r>
            <a:r>
              <a:rPr lang="en-US" sz="1300" dirty="0">
                <a:latin typeface="Gotham Rounded Book" pitchFamily="50" charset="0"/>
              </a:rPr>
              <a:t> allow us to add new trainable parameters to graph. To define a variable we use </a:t>
            </a:r>
            <a:r>
              <a:rPr lang="en-US" sz="1300" b="1" i="1" dirty="0" err="1">
                <a:latin typeface="Gotham Rounded Book" pitchFamily="50" charset="0"/>
              </a:rPr>
              <a:t>tf.Variable</a:t>
            </a:r>
            <a:r>
              <a:rPr lang="en-US" sz="1300" b="1" i="1" dirty="0">
                <a:latin typeface="Gotham Rounded Book" pitchFamily="50" charset="0"/>
              </a:rPr>
              <a:t>()</a:t>
            </a:r>
            <a:r>
              <a:rPr lang="en-US" sz="1300" b="1" dirty="0">
                <a:latin typeface="Gotham Rounded Book" pitchFamily="50" charset="0"/>
              </a:rPr>
              <a:t> </a:t>
            </a:r>
            <a:r>
              <a:rPr lang="en-US" sz="1300" dirty="0">
                <a:latin typeface="Gotham Rounded Book" pitchFamily="50" charset="0"/>
              </a:rPr>
              <a:t>command and initialize them before running the graph in a session.</a:t>
            </a:r>
          </a:p>
          <a:p>
            <a:endParaRPr lang="en-US" sz="1300" dirty="0">
              <a:latin typeface="Gotham Rounded Book" pitchFamily="50" charset="0"/>
            </a:endParaRPr>
          </a:p>
          <a:p>
            <a:r>
              <a:rPr lang="en-US" sz="1300" dirty="0">
                <a:latin typeface="Gotham Rounded Book" pitchFamily="50" charset="0"/>
              </a:rPr>
              <a:t>Example:</a:t>
            </a:r>
          </a:p>
          <a:p>
            <a:endParaRPr lang="en-US" sz="1300" dirty="0">
              <a:latin typeface="Gotham Rounded Book" pitchFamily="50" charset="0"/>
            </a:endParaRPr>
          </a:p>
          <a:p>
            <a:r>
              <a:rPr lang="en-US" sz="1300" dirty="0">
                <a:latin typeface="Gotham Rounded Book" pitchFamily="50" charset="0"/>
              </a:rPr>
              <a:t>W = </a:t>
            </a:r>
            <a:r>
              <a:rPr lang="en-US" sz="1300" dirty="0" err="1">
                <a:latin typeface="Gotham Rounded Book" pitchFamily="50" charset="0"/>
              </a:rPr>
              <a:t>tf.Variable</a:t>
            </a:r>
            <a:r>
              <a:rPr lang="en-US" sz="1300" dirty="0">
                <a:latin typeface="Gotham Rounded Book" pitchFamily="50" charset="0"/>
              </a:rPr>
              <a:t>([.3],</a:t>
            </a:r>
            <a:r>
              <a:rPr lang="en-US" sz="1300" dirty="0" err="1">
                <a:latin typeface="Gotham Rounded Book" pitchFamily="50" charset="0"/>
              </a:rPr>
              <a:t>dtype</a:t>
            </a:r>
            <a:r>
              <a:rPr lang="en-US" sz="1300" dirty="0">
                <a:latin typeface="Gotham Rounded Book" pitchFamily="50" charset="0"/>
              </a:rPr>
              <a:t>=tf.float32)</a:t>
            </a:r>
          </a:p>
          <a:p>
            <a:r>
              <a:rPr lang="en-US" sz="1300" dirty="0">
                <a:latin typeface="Gotham Rounded Book" pitchFamily="50" charset="0"/>
              </a:rPr>
              <a:t>b = </a:t>
            </a:r>
            <a:r>
              <a:rPr lang="en-US" sz="1300" dirty="0" err="1">
                <a:latin typeface="Gotham Rounded Book" pitchFamily="50" charset="0"/>
              </a:rPr>
              <a:t>tf.Variable</a:t>
            </a:r>
            <a:r>
              <a:rPr lang="en-US" sz="1300" dirty="0">
                <a:latin typeface="Gotham Rounded Book" pitchFamily="50" charset="0"/>
              </a:rPr>
              <a:t>([-.3],</a:t>
            </a:r>
            <a:r>
              <a:rPr lang="en-US" sz="1300" dirty="0" err="1">
                <a:latin typeface="Gotham Rounded Book" pitchFamily="50" charset="0"/>
              </a:rPr>
              <a:t>dtype</a:t>
            </a:r>
            <a:r>
              <a:rPr lang="en-US" sz="1300" dirty="0">
                <a:latin typeface="Gotham Rounded Book" pitchFamily="50" charset="0"/>
              </a:rPr>
              <a:t>=tf.float32)</a:t>
            </a:r>
          </a:p>
          <a:p>
            <a:r>
              <a:rPr lang="en-US" sz="1300" dirty="0">
                <a:latin typeface="Gotham Rounded Book" pitchFamily="50" charset="0"/>
              </a:rPr>
              <a:t>x = </a:t>
            </a:r>
            <a:r>
              <a:rPr lang="en-US" sz="1300" dirty="0" err="1">
                <a:latin typeface="Gotham Rounded Book" pitchFamily="50" charset="0"/>
              </a:rPr>
              <a:t>tf.Placeholder</a:t>
            </a:r>
            <a:r>
              <a:rPr lang="en-US" sz="1300" dirty="0">
                <a:latin typeface="Gotham Rounded Book" pitchFamily="50" charset="0"/>
              </a:rPr>
              <a:t>(tf.float32)</a:t>
            </a:r>
          </a:p>
          <a:p>
            <a:r>
              <a:rPr lang="en-US" sz="1300" dirty="0" err="1">
                <a:latin typeface="Gotham Rounded Book" pitchFamily="50" charset="0"/>
              </a:rPr>
              <a:t>linear_model</a:t>
            </a:r>
            <a:r>
              <a:rPr lang="en-US" sz="1300" dirty="0">
                <a:latin typeface="Gotham Rounded Book" pitchFamily="50" charset="0"/>
              </a:rPr>
              <a:t> = W*</a:t>
            </a:r>
            <a:r>
              <a:rPr lang="en-US" sz="1300" dirty="0" err="1">
                <a:latin typeface="Gotham Rounded Book" pitchFamily="50" charset="0"/>
              </a:rPr>
              <a:t>x+b</a:t>
            </a:r>
            <a:endParaRPr lang="en-US" sz="1300" dirty="0">
              <a:latin typeface="Gotham Rounded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055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Program Elements in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841A9A-A6A7-4C3E-95E3-A163022086EF}"/>
              </a:ext>
            </a:extLst>
          </p:cNvPr>
          <p:cNvSpPr/>
          <p:nvPr/>
        </p:nvSpPr>
        <p:spPr>
          <a:xfrm>
            <a:off x="619125" y="1988663"/>
            <a:ext cx="2347274" cy="556181"/>
          </a:xfrm>
          <a:prstGeom prst="roundRect">
            <a:avLst/>
          </a:prstGeom>
          <a:solidFill>
            <a:srgbClr val="1270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Session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FE5A16-1034-4F02-A5AE-B96768952B35}"/>
              </a:ext>
            </a:extLst>
          </p:cNvPr>
          <p:cNvGrpSpPr/>
          <p:nvPr/>
        </p:nvGrpSpPr>
        <p:grpSpPr>
          <a:xfrm>
            <a:off x="3533775" y="1397001"/>
            <a:ext cx="5200651" cy="4889500"/>
            <a:chOff x="2971800" y="1076325"/>
            <a:chExt cx="3900488" cy="366712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9C5490A-5536-4423-B6A3-FFAFC50C0E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6400" y="1076325"/>
              <a:ext cx="1455738" cy="3667125"/>
            </a:xfrm>
            <a:custGeom>
              <a:avLst/>
              <a:gdLst>
                <a:gd name="T0" fmla="*/ 804 w 808"/>
                <a:gd name="T1" fmla="*/ 2004 h 2036"/>
                <a:gd name="T2" fmla="*/ 776 w 808"/>
                <a:gd name="T3" fmla="*/ 1965 h 2036"/>
                <a:gd name="T4" fmla="*/ 775 w 808"/>
                <a:gd name="T5" fmla="*/ 1966 h 2036"/>
                <a:gd name="T6" fmla="*/ 423 w 808"/>
                <a:gd name="T7" fmla="*/ 1475 h 2036"/>
                <a:gd name="T8" fmla="*/ 423 w 808"/>
                <a:gd name="T9" fmla="*/ 15 h 2036"/>
                <a:gd name="T10" fmla="*/ 425 w 808"/>
                <a:gd name="T11" fmla="*/ 15 h 2036"/>
                <a:gd name="T12" fmla="*/ 425 w 808"/>
                <a:gd name="T13" fmla="*/ 4 h 2036"/>
                <a:gd name="T14" fmla="*/ 421 w 808"/>
                <a:gd name="T15" fmla="*/ 0 h 2036"/>
                <a:gd name="T16" fmla="*/ 385 w 808"/>
                <a:gd name="T17" fmla="*/ 0 h 2036"/>
                <a:gd name="T18" fmla="*/ 381 w 808"/>
                <a:gd name="T19" fmla="*/ 4 h 2036"/>
                <a:gd name="T20" fmla="*/ 381 w 808"/>
                <a:gd name="T21" fmla="*/ 15 h 2036"/>
                <a:gd name="T22" fmla="*/ 383 w 808"/>
                <a:gd name="T23" fmla="*/ 15 h 2036"/>
                <a:gd name="T24" fmla="*/ 383 w 808"/>
                <a:gd name="T25" fmla="*/ 1479 h 2036"/>
                <a:gd name="T26" fmla="*/ 34 w 808"/>
                <a:gd name="T27" fmla="*/ 1966 h 2036"/>
                <a:gd name="T28" fmla="*/ 32 w 808"/>
                <a:gd name="T29" fmla="*/ 1965 h 2036"/>
                <a:gd name="T30" fmla="*/ 4 w 808"/>
                <a:gd name="T31" fmla="*/ 2004 h 2036"/>
                <a:gd name="T32" fmla="*/ 7 w 808"/>
                <a:gd name="T33" fmla="*/ 2020 h 2036"/>
                <a:gd name="T34" fmla="*/ 23 w 808"/>
                <a:gd name="T35" fmla="*/ 2032 h 2036"/>
                <a:gd name="T36" fmla="*/ 40 w 808"/>
                <a:gd name="T37" fmla="*/ 2029 h 2036"/>
                <a:gd name="T38" fmla="*/ 68 w 808"/>
                <a:gd name="T39" fmla="*/ 1990 h 2036"/>
                <a:gd name="T40" fmla="*/ 66 w 808"/>
                <a:gd name="T41" fmla="*/ 1989 h 2036"/>
                <a:gd name="T42" fmla="*/ 316 w 808"/>
                <a:gd name="T43" fmla="*/ 1641 h 2036"/>
                <a:gd name="T44" fmla="*/ 383 w 808"/>
                <a:gd name="T45" fmla="*/ 1733 h 2036"/>
                <a:gd name="T46" fmla="*/ 383 w 808"/>
                <a:gd name="T47" fmla="*/ 1761 h 2036"/>
                <a:gd name="T48" fmla="*/ 377 w 808"/>
                <a:gd name="T49" fmla="*/ 1761 h 2036"/>
                <a:gd name="T50" fmla="*/ 377 w 808"/>
                <a:gd name="T51" fmla="*/ 1776 h 2036"/>
                <a:gd name="T52" fmla="*/ 429 w 808"/>
                <a:gd name="T53" fmla="*/ 1776 h 2036"/>
                <a:gd name="T54" fmla="*/ 429 w 808"/>
                <a:gd name="T55" fmla="*/ 1761 h 2036"/>
                <a:gd name="T56" fmla="*/ 423 w 808"/>
                <a:gd name="T57" fmla="*/ 1761 h 2036"/>
                <a:gd name="T58" fmla="*/ 423 w 808"/>
                <a:gd name="T59" fmla="*/ 1737 h 2036"/>
                <a:gd name="T60" fmla="*/ 492 w 808"/>
                <a:gd name="T61" fmla="*/ 1641 h 2036"/>
                <a:gd name="T62" fmla="*/ 742 w 808"/>
                <a:gd name="T63" fmla="*/ 1989 h 2036"/>
                <a:gd name="T64" fmla="*/ 740 w 808"/>
                <a:gd name="T65" fmla="*/ 1990 h 2036"/>
                <a:gd name="T66" fmla="*/ 769 w 808"/>
                <a:gd name="T67" fmla="*/ 2029 h 2036"/>
                <a:gd name="T68" fmla="*/ 785 w 808"/>
                <a:gd name="T69" fmla="*/ 2032 h 2036"/>
                <a:gd name="T70" fmla="*/ 802 w 808"/>
                <a:gd name="T71" fmla="*/ 2020 h 2036"/>
                <a:gd name="T72" fmla="*/ 804 w 808"/>
                <a:gd name="T73" fmla="*/ 2004 h 2036"/>
                <a:gd name="T74" fmla="*/ 383 w 808"/>
                <a:gd name="T75" fmla="*/ 1715 h 2036"/>
                <a:gd name="T76" fmla="*/ 323 w 808"/>
                <a:gd name="T77" fmla="*/ 1632 h 2036"/>
                <a:gd name="T78" fmla="*/ 383 w 808"/>
                <a:gd name="T79" fmla="*/ 1548 h 2036"/>
                <a:gd name="T80" fmla="*/ 383 w 808"/>
                <a:gd name="T81" fmla="*/ 1715 h 2036"/>
                <a:gd name="T82" fmla="*/ 423 w 808"/>
                <a:gd name="T83" fmla="*/ 1718 h 2036"/>
                <a:gd name="T84" fmla="*/ 423 w 808"/>
                <a:gd name="T85" fmla="*/ 1545 h 2036"/>
                <a:gd name="T86" fmla="*/ 485 w 808"/>
                <a:gd name="T87" fmla="*/ 1632 h 2036"/>
                <a:gd name="T88" fmla="*/ 423 w 808"/>
                <a:gd name="T89" fmla="*/ 1718 h 2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8" h="2036">
                  <a:moveTo>
                    <a:pt x="804" y="2004"/>
                  </a:moveTo>
                  <a:cubicBezTo>
                    <a:pt x="776" y="1965"/>
                    <a:pt x="776" y="1965"/>
                    <a:pt x="776" y="1965"/>
                  </a:cubicBezTo>
                  <a:cubicBezTo>
                    <a:pt x="775" y="1966"/>
                    <a:pt x="775" y="1966"/>
                    <a:pt x="775" y="1966"/>
                  </a:cubicBezTo>
                  <a:cubicBezTo>
                    <a:pt x="423" y="1475"/>
                    <a:pt x="423" y="1475"/>
                    <a:pt x="423" y="1475"/>
                  </a:cubicBezTo>
                  <a:cubicBezTo>
                    <a:pt x="423" y="15"/>
                    <a:pt x="423" y="15"/>
                    <a:pt x="423" y="15"/>
                  </a:cubicBezTo>
                  <a:cubicBezTo>
                    <a:pt x="425" y="15"/>
                    <a:pt x="425" y="15"/>
                    <a:pt x="425" y="15"/>
                  </a:cubicBezTo>
                  <a:cubicBezTo>
                    <a:pt x="425" y="4"/>
                    <a:pt x="425" y="4"/>
                    <a:pt x="425" y="4"/>
                  </a:cubicBezTo>
                  <a:cubicBezTo>
                    <a:pt x="425" y="1"/>
                    <a:pt x="423" y="0"/>
                    <a:pt x="421" y="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83" y="0"/>
                    <a:pt x="381" y="1"/>
                    <a:pt x="381" y="4"/>
                  </a:cubicBezTo>
                  <a:cubicBezTo>
                    <a:pt x="381" y="15"/>
                    <a:pt x="381" y="15"/>
                    <a:pt x="381" y="15"/>
                  </a:cubicBezTo>
                  <a:cubicBezTo>
                    <a:pt x="383" y="15"/>
                    <a:pt x="383" y="15"/>
                    <a:pt x="383" y="15"/>
                  </a:cubicBezTo>
                  <a:cubicBezTo>
                    <a:pt x="383" y="1479"/>
                    <a:pt x="383" y="1479"/>
                    <a:pt x="383" y="1479"/>
                  </a:cubicBezTo>
                  <a:cubicBezTo>
                    <a:pt x="34" y="1966"/>
                    <a:pt x="34" y="1966"/>
                    <a:pt x="34" y="1966"/>
                  </a:cubicBezTo>
                  <a:cubicBezTo>
                    <a:pt x="32" y="1965"/>
                    <a:pt x="32" y="1965"/>
                    <a:pt x="32" y="1965"/>
                  </a:cubicBezTo>
                  <a:cubicBezTo>
                    <a:pt x="4" y="2004"/>
                    <a:pt x="4" y="2004"/>
                    <a:pt x="4" y="2004"/>
                  </a:cubicBezTo>
                  <a:cubicBezTo>
                    <a:pt x="0" y="2009"/>
                    <a:pt x="1" y="2017"/>
                    <a:pt x="7" y="2020"/>
                  </a:cubicBezTo>
                  <a:cubicBezTo>
                    <a:pt x="23" y="2032"/>
                    <a:pt x="23" y="2032"/>
                    <a:pt x="23" y="2032"/>
                  </a:cubicBezTo>
                  <a:cubicBezTo>
                    <a:pt x="28" y="2036"/>
                    <a:pt x="36" y="2035"/>
                    <a:pt x="40" y="2029"/>
                  </a:cubicBezTo>
                  <a:cubicBezTo>
                    <a:pt x="68" y="1990"/>
                    <a:pt x="68" y="1990"/>
                    <a:pt x="68" y="1990"/>
                  </a:cubicBezTo>
                  <a:cubicBezTo>
                    <a:pt x="66" y="1989"/>
                    <a:pt x="66" y="1989"/>
                    <a:pt x="66" y="1989"/>
                  </a:cubicBezTo>
                  <a:cubicBezTo>
                    <a:pt x="316" y="1641"/>
                    <a:pt x="316" y="1641"/>
                    <a:pt x="316" y="1641"/>
                  </a:cubicBezTo>
                  <a:cubicBezTo>
                    <a:pt x="383" y="1733"/>
                    <a:pt x="383" y="1733"/>
                    <a:pt x="383" y="1733"/>
                  </a:cubicBezTo>
                  <a:cubicBezTo>
                    <a:pt x="383" y="1761"/>
                    <a:pt x="383" y="1761"/>
                    <a:pt x="383" y="1761"/>
                  </a:cubicBezTo>
                  <a:cubicBezTo>
                    <a:pt x="377" y="1761"/>
                    <a:pt x="377" y="1761"/>
                    <a:pt x="377" y="1761"/>
                  </a:cubicBezTo>
                  <a:cubicBezTo>
                    <a:pt x="377" y="1776"/>
                    <a:pt x="377" y="1776"/>
                    <a:pt x="377" y="1776"/>
                  </a:cubicBezTo>
                  <a:cubicBezTo>
                    <a:pt x="429" y="1776"/>
                    <a:pt x="429" y="1776"/>
                    <a:pt x="429" y="1776"/>
                  </a:cubicBezTo>
                  <a:cubicBezTo>
                    <a:pt x="429" y="1761"/>
                    <a:pt x="429" y="1761"/>
                    <a:pt x="429" y="1761"/>
                  </a:cubicBezTo>
                  <a:cubicBezTo>
                    <a:pt x="423" y="1761"/>
                    <a:pt x="423" y="1761"/>
                    <a:pt x="423" y="1761"/>
                  </a:cubicBezTo>
                  <a:cubicBezTo>
                    <a:pt x="423" y="1737"/>
                    <a:pt x="423" y="1737"/>
                    <a:pt x="423" y="1737"/>
                  </a:cubicBezTo>
                  <a:cubicBezTo>
                    <a:pt x="492" y="1641"/>
                    <a:pt x="492" y="1641"/>
                    <a:pt x="492" y="1641"/>
                  </a:cubicBezTo>
                  <a:cubicBezTo>
                    <a:pt x="742" y="1989"/>
                    <a:pt x="742" y="1989"/>
                    <a:pt x="742" y="1989"/>
                  </a:cubicBezTo>
                  <a:cubicBezTo>
                    <a:pt x="740" y="1990"/>
                    <a:pt x="740" y="1990"/>
                    <a:pt x="740" y="1990"/>
                  </a:cubicBezTo>
                  <a:cubicBezTo>
                    <a:pt x="769" y="2029"/>
                    <a:pt x="769" y="2029"/>
                    <a:pt x="769" y="2029"/>
                  </a:cubicBezTo>
                  <a:cubicBezTo>
                    <a:pt x="772" y="2035"/>
                    <a:pt x="780" y="2036"/>
                    <a:pt x="785" y="2032"/>
                  </a:cubicBezTo>
                  <a:cubicBezTo>
                    <a:pt x="802" y="2020"/>
                    <a:pt x="802" y="2020"/>
                    <a:pt x="802" y="2020"/>
                  </a:cubicBezTo>
                  <a:cubicBezTo>
                    <a:pt x="807" y="2017"/>
                    <a:pt x="808" y="2009"/>
                    <a:pt x="804" y="2004"/>
                  </a:cubicBezTo>
                  <a:close/>
                  <a:moveTo>
                    <a:pt x="383" y="1715"/>
                  </a:moveTo>
                  <a:cubicBezTo>
                    <a:pt x="323" y="1632"/>
                    <a:pt x="323" y="1632"/>
                    <a:pt x="323" y="1632"/>
                  </a:cubicBezTo>
                  <a:cubicBezTo>
                    <a:pt x="383" y="1548"/>
                    <a:pt x="383" y="1548"/>
                    <a:pt x="383" y="1548"/>
                  </a:cubicBezTo>
                  <a:lnTo>
                    <a:pt x="383" y="1715"/>
                  </a:lnTo>
                  <a:close/>
                  <a:moveTo>
                    <a:pt x="423" y="1718"/>
                  </a:moveTo>
                  <a:cubicBezTo>
                    <a:pt x="423" y="1545"/>
                    <a:pt x="423" y="1545"/>
                    <a:pt x="423" y="1545"/>
                  </a:cubicBezTo>
                  <a:cubicBezTo>
                    <a:pt x="485" y="1632"/>
                    <a:pt x="485" y="1632"/>
                    <a:pt x="485" y="1632"/>
                  </a:cubicBezTo>
                  <a:lnTo>
                    <a:pt x="423" y="171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6BD530-0C37-44FB-B68F-A0E0AB0EB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1357313"/>
              <a:ext cx="3900488" cy="209708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034DA70-1F13-424C-9CFB-00B0D0675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250" y="3426620"/>
              <a:ext cx="3856038" cy="34289"/>
            </a:xfrm>
            <a:custGeom>
              <a:avLst/>
              <a:gdLst>
                <a:gd name="T0" fmla="*/ 0 w 1994"/>
                <a:gd name="T1" fmla="*/ 0 h 35"/>
                <a:gd name="T2" fmla="*/ 0 w 1994"/>
                <a:gd name="T3" fmla="*/ 19 h 35"/>
                <a:gd name="T4" fmla="*/ 0 w 1994"/>
                <a:gd name="T5" fmla="*/ 30 h 35"/>
                <a:gd name="T6" fmla="*/ 0 w 1994"/>
                <a:gd name="T7" fmla="*/ 35 h 35"/>
                <a:gd name="T8" fmla="*/ 1994 w 1994"/>
                <a:gd name="T9" fmla="*/ 35 h 35"/>
                <a:gd name="T10" fmla="*/ 1994 w 1994"/>
                <a:gd name="T11" fmla="*/ 30 h 35"/>
                <a:gd name="T12" fmla="*/ 1994 w 1994"/>
                <a:gd name="T13" fmla="*/ 19 h 35"/>
                <a:gd name="T14" fmla="*/ 1994 w 1994"/>
                <a:gd name="T15" fmla="*/ 0 h 35"/>
                <a:gd name="T16" fmla="*/ 0 w 199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4" h="35">
                  <a:moveTo>
                    <a:pt x="0" y="0"/>
                  </a:moveTo>
                  <a:lnTo>
                    <a:pt x="0" y="19"/>
                  </a:lnTo>
                  <a:lnTo>
                    <a:pt x="0" y="30"/>
                  </a:lnTo>
                  <a:lnTo>
                    <a:pt x="0" y="35"/>
                  </a:lnTo>
                  <a:lnTo>
                    <a:pt x="1994" y="35"/>
                  </a:lnTo>
                  <a:lnTo>
                    <a:pt x="1994" y="30"/>
                  </a:lnTo>
                  <a:lnTo>
                    <a:pt x="1994" y="19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24F2C1-5545-4320-821E-7497EE845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800" y="1264443"/>
              <a:ext cx="3900488" cy="159545"/>
            </a:xfrm>
            <a:custGeom>
              <a:avLst/>
              <a:gdLst>
                <a:gd name="T0" fmla="*/ 1768 w 1776"/>
                <a:gd name="T1" fmla="*/ 0 h 91"/>
                <a:gd name="T2" fmla="*/ 1761 w 1776"/>
                <a:gd name="T3" fmla="*/ 0 h 91"/>
                <a:gd name="T4" fmla="*/ 1761 w 1776"/>
                <a:gd name="T5" fmla="*/ 4 h 91"/>
                <a:gd name="T6" fmla="*/ 15 w 1776"/>
                <a:gd name="T7" fmla="*/ 4 h 91"/>
                <a:gd name="T8" fmla="*/ 15 w 1776"/>
                <a:gd name="T9" fmla="*/ 0 h 91"/>
                <a:gd name="T10" fmla="*/ 7 w 1776"/>
                <a:gd name="T11" fmla="*/ 0 h 91"/>
                <a:gd name="T12" fmla="*/ 0 w 1776"/>
                <a:gd name="T13" fmla="*/ 7 h 91"/>
                <a:gd name="T14" fmla="*/ 0 w 1776"/>
                <a:gd name="T15" fmla="*/ 84 h 91"/>
                <a:gd name="T16" fmla="*/ 7 w 1776"/>
                <a:gd name="T17" fmla="*/ 91 h 91"/>
                <a:gd name="T18" fmla="*/ 15 w 1776"/>
                <a:gd name="T19" fmla="*/ 91 h 91"/>
                <a:gd name="T20" fmla="*/ 15 w 1776"/>
                <a:gd name="T21" fmla="*/ 87 h 91"/>
                <a:gd name="T22" fmla="*/ 1761 w 1776"/>
                <a:gd name="T23" fmla="*/ 87 h 91"/>
                <a:gd name="T24" fmla="*/ 1761 w 1776"/>
                <a:gd name="T25" fmla="*/ 91 h 91"/>
                <a:gd name="T26" fmla="*/ 1768 w 1776"/>
                <a:gd name="T27" fmla="*/ 91 h 91"/>
                <a:gd name="T28" fmla="*/ 1776 w 1776"/>
                <a:gd name="T29" fmla="*/ 82 h 91"/>
                <a:gd name="T30" fmla="*/ 1776 w 1776"/>
                <a:gd name="T31" fmla="*/ 8 h 91"/>
                <a:gd name="T32" fmla="*/ 1768 w 1776"/>
                <a:gd name="T3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91">
                  <a:moveTo>
                    <a:pt x="1768" y="0"/>
                  </a:moveTo>
                  <a:cubicBezTo>
                    <a:pt x="1761" y="0"/>
                    <a:pt x="1761" y="0"/>
                    <a:pt x="1761" y="0"/>
                  </a:cubicBezTo>
                  <a:cubicBezTo>
                    <a:pt x="1761" y="4"/>
                    <a:pt x="1761" y="4"/>
                    <a:pt x="176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8"/>
                    <a:pt x="3" y="91"/>
                    <a:pt x="7" y="9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761" y="87"/>
                    <a:pt x="1761" y="87"/>
                    <a:pt x="1761" y="87"/>
                  </a:cubicBezTo>
                  <a:cubicBezTo>
                    <a:pt x="1761" y="91"/>
                    <a:pt x="1761" y="91"/>
                    <a:pt x="1761" y="91"/>
                  </a:cubicBezTo>
                  <a:cubicBezTo>
                    <a:pt x="1768" y="91"/>
                    <a:pt x="1768" y="91"/>
                    <a:pt x="1768" y="91"/>
                  </a:cubicBezTo>
                  <a:cubicBezTo>
                    <a:pt x="1772" y="91"/>
                    <a:pt x="1776" y="87"/>
                    <a:pt x="1776" y="82"/>
                  </a:cubicBezTo>
                  <a:cubicBezTo>
                    <a:pt x="1776" y="8"/>
                    <a:pt x="1776" y="8"/>
                    <a:pt x="1776" y="8"/>
                  </a:cubicBezTo>
                  <a:cubicBezTo>
                    <a:pt x="1776" y="4"/>
                    <a:pt x="1772" y="0"/>
                    <a:pt x="176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215"/>
              <a:endParaRPr lang="en-US" sz="2400" dirty="0">
                <a:solidFill>
                  <a:srgbClr val="44494E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A76A38-D119-4AAF-BC08-1A39CB068348}"/>
              </a:ext>
            </a:extLst>
          </p:cNvPr>
          <p:cNvSpPr txBox="1"/>
          <p:nvPr/>
        </p:nvSpPr>
        <p:spPr>
          <a:xfrm>
            <a:off x="3563408" y="1898677"/>
            <a:ext cx="514138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Gotham Rounded Book" pitchFamily="50" charset="0"/>
              </a:rPr>
              <a:t>A </a:t>
            </a:r>
            <a:r>
              <a:rPr lang="en-US" sz="1300" b="1" i="1" dirty="0">
                <a:latin typeface="Gotham Rounded Book" pitchFamily="50" charset="0"/>
              </a:rPr>
              <a:t>session</a:t>
            </a:r>
            <a:r>
              <a:rPr lang="en-US" sz="1300" dirty="0">
                <a:latin typeface="Gotham Rounded Book" pitchFamily="50" charset="0"/>
              </a:rPr>
              <a:t> is run to evaluate the nodes. This is called as the </a:t>
            </a:r>
            <a:r>
              <a:rPr lang="en-US" sz="1300" b="1" i="1" dirty="0" err="1">
                <a:latin typeface="Gotham Rounded Book" pitchFamily="50" charset="0"/>
              </a:rPr>
              <a:t>TensorFlow</a:t>
            </a:r>
            <a:r>
              <a:rPr lang="en-US" sz="1300" b="1" i="1" dirty="0">
                <a:latin typeface="Gotham Rounded Book" pitchFamily="50" charset="0"/>
              </a:rPr>
              <a:t> runtime</a:t>
            </a:r>
            <a:r>
              <a:rPr lang="en-US" sz="1300" dirty="0">
                <a:latin typeface="Gotham Rounded Book" pitchFamily="50" charset="0"/>
              </a:rPr>
              <a:t>.</a:t>
            </a:r>
          </a:p>
          <a:p>
            <a:endParaRPr lang="en-US" sz="1300" dirty="0">
              <a:latin typeface="Gotham Rounded Book" pitchFamily="50" charset="0"/>
            </a:endParaRPr>
          </a:p>
          <a:p>
            <a:r>
              <a:rPr lang="en-US" sz="1300" dirty="0">
                <a:latin typeface="Gotham Rounded Book" pitchFamily="50" charset="0"/>
              </a:rPr>
              <a:t>Example:</a:t>
            </a:r>
          </a:p>
          <a:p>
            <a:endParaRPr lang="en-US" sz="1300" dirty="0">
              <a:latin typeface="Gotham Rounded Book" pitchFamily="50" charset="0"/>
            </a:endParaRPr>
          </a:p>
          <a:p>
            <a:r>
              <a:rPr lang="en-US" sz="1300" dirty="0">
                <a:latin typeface="Gotham Rounded Book" pitchFamily="50" charset="0"/>
              </a:rPr>
              <a:t>a = </a:t>
            </a:r>
            <a:r>
              <a:rPr lang="en-US" sz="1300" dirty="0" err="1">
                <a:latin typeface="Gotham Rounded Book" pitchFamily="50" charset="0"/>
              </a:rPr>
              <a:t>tf.constant</a:t>
            </a:r>
            <a:r>
              <a:rPr lang="en-US" sz="1300" dirty="0">
                <a:latin typeface="Gotham Rounded Book" pitchFamily="50" charset="0"/>
              </a:rPr>
              <a:t>(5.0)</a:t>
            </a:r>
          </a:p>
          <a:p>
            <a:r>
              <a:rPr lang="en-US" sz="1300" dirty="0">
                <a:latin typeface="Gotham Rounded Book" pitchFamily="50" charset="0"/>
              </a:rPr>
              <a:t>b = </a:t>
            </a:r>
            <a:r>
              <a:rPr lang="en-US" sz="1300" dirty="0" err="1">
                <a:latin typeface="Gotham Rounded Book" pitchFamily="50" charset="0"/>
              </a:rPr>
              <a:t>tf.constant</a:t>
            </a:r>
            <a:r>
              <a:rPr lang="en-US" sz="1300" dirty="0">
                <a:latin typeface="Gotham Rounded Book" pitchFamily="50" charset="0"/>
              </a:rPr>
              <a:t>(3.0)</a:t>
            </a:r>
          </a:p>
          <a:p>
            <a:r>
              <a:rPr lang="en-US" sz="1300" dirty="0">
                <a:latin typeface="Gotham Rounded Book" pitchFamily="50" charset="0"/>
              </a:rPr>
              <a:t>c = a*b</a:t>
            </a:r>
          </a:p>
          <a:p>
            <a:r>
              <a:rPr lang="en-US" sz="1300" dirty="0">
                <a:latin typeface="Gotham Rounded Book" pitchFamily="50" charset="0"/>
              </a:rPr>
              <a:t># Launch Session</a:t>
            </a:r>
          </a:p>
          <a:p>
            <a:r>
              <a:rPr lang="en-US" sz="1300" dirty="0" err="1">
                <a:latin typeface="Gotham Rounded Book" pitchFamily="50" charset="0"/>
              </a:rPr>
              <a:t>sess</a:t>
            </a:r>
            <a:r>
              <a:rPr lang="en-US" sz="1300" dirty="0">
                <a:latin typeface="Gotham Rounded Book" pitchFamily="50" charset="0"/>
              </a:rPr>
              <a:t> = </a:t>
            </a:r>
            <a:r>
              <a:rPr lang="en-US" sz="1300" dirty="0" err="1">
                <a:latin typeface="Gotham Rounded Book" pitchFamily="50" charset="0"/>
              </a:rPr>
              <a:t>tf.Session</a:t>
            </a:r>
            <a:r>
              <a:rPr lang="en-US" sz="1300" dirty="0">
                <a:latin typeface="Gotham Rounded Book" pitchFamily="50" charset="0"/>
              </a:rPr>
              <a:t>()</a:t>
            </a:r>
          </a:p>
          <a:p>
            <a:r>
              <a:rPr lang="en-US" sz="1300" dirty="0">
                <a:latin typeface="Gotham Rounded Book" pitchFamily="50" charset="0"/>
              </a:rPr>
              <a:t># Evaluate the tensor c</a:t>
            </a:r>
          </a:p>
          <a:p>
            <a:r>
              <a:rPr lang="en-US" sz="1300" dirty="0">
                <a:latin typeface="Gotham Rounded Book" pitchFamily="50" charset="0"/>
              </a:rPr>
              <a:t>print(</a:t>
            </a:r>
            <a:r>
              <a:rPr lang="en-US" sz="1300" dirty="0" err="1">
                <a:latin typeface="Gotham Rounded Book" pitchFamily="50" charset="0"/>
              </a:rPr>
              <a:t>sess.run</a:t>
            </a:r>
            <a:r>
              <a:rPr lang="en-US" sz="1300" dirty="0">
                <a:latin typeface="Gotham Rounded Book" pitchFamily="50" charset="0"/>
              </a:rPr>
              <a:t>(c))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C1F670C-FD5C-414B-B5F8-8BD8AFC6F07C}"/>
              </a:ext>
            </a:extLst>
          </p:cNvPr>
          <p:cNvSpPr/>
          <p:nvPr/>
        </p:nvSpPr>
        <p:spPr>
          <a:xfrm>
            <a:off x="8867775" y="2544844"/>
            <a:ext cx="2924175" cy="1846823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57052F-6C8D-45FD-AD9B-1B1E396BBB86}"/>
              </a:ext>
            </a:extLst>
          </p:cNvPr>
          <p:cNvSpPr/>
          <p:nvPr/>
        </p:nvSpPr>
        <p:spPr>
          <a:xfrm>
            <a:off x="9039225" y="2876550"/>
            <a:ext cx="342900" cy="40957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BAD84-68D9-4C62-98A4-4C907FD6FF3A}"/>
              </a:ext>
            </a:extLst>
          </p:cNvPr>
          <p:cNvSpPr/>
          <p:nvPr/>
        </p:nvSpPr>
        <p:spPr>
          <a:xfrm>
            <a:off x="9066741" y="3726498"/>
            <a:ext cx="342900" cy="40957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CD4A0B-65CD-4D3D-B3A8-FA216F6BCDA8}"/>
              </a:ext>
            </a:extLst>
          </p:cNvPr>
          <p:cNvSpPr/>
          <p:nvPr/>
        </p:nvSpPr>
        <p:spPr>
          <a:xfrm>
            <a:off x="10338328" y="3234849"/>
            <a:ext cx="342900" cy="40957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594E01-302C-4E12-B759-628ED671839D}"/>
              </a:ext>
            </a:extLst>
          </p:cNvPr>
          <p:cNvCxnSpPr>
            <a:stCxn id="12" idx="6"/>
          </p:cNvCxnSpPr>
          <p:nvPr/>
        </p:nvCxnSpPr>
        <p:spPr>
          <a:xfrm>
            <a:off x="9382125" y="3081338"/>
            <a:ext cx="922867" cy="319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483D04-D057-4316-A2AA-684B28716E32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9409641" y="3439636"/>
            <a:ext cx="895351" cy="49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2ACB04-02E5-4E0B-9254-BACB7CFAB9B4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10681228" y="3439636"/>
            <a:ext cx="7297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B1982F-4AC4-4A5A-B09A-BE3C5EF02467}"/>
              </a:ext>
            </a:extLst>
          </p:cNvPr>
          <p:cNvSpPr txBox="1"/>
          <p:nvPr/>
        </p:nvSpPr>
        <p:spPr>
          <a:xfrm>
            <a:off x="9611254" y="2958226"/>
            <a:ext cx="514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 Rounded Book" pitchFamily="50" charset="0"/>
              </a:rPr>
              <a:t>5.0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A9933C-4947-49AB-97E3-29DC9E731A24}"/>
              </a:ext>
            </a:extLst>
          </p:cNvPr>
          <p:cNvSpPr txBox="1"/>
          <p:nvPr/>
        </p:nvSpPr>
        <p:spPr>
          <a:xfrm>
            <a:off x="9668405" y="3727208"/>
            <a:ext cx="514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 Rounded Book" pitchFamily="50" charset="0"/>
              </a:rPr>
              <a:t>3.0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08EF2-0139-4A55-A4A3-090979D874B2}"/>
              </a:ext>
            </a:extLst>
          </p:cNvPr>
          <p:cNvSpPr txBox="1"/>
          <p:nvPr/>
        </p:nvSpPr>
        <p:spPr>
          <a:xfrm>
            <a:off x="10979943" y="3193405"/>
            <a:ext cx="514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 Rounded Book" pitchFamily="50" charset="0"/>
              </a:rPr>
              <a:t>15.0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79FEA9-1AC0-44BB-96C0-883A77C6F663}"/>
              </a:ext>
            </a:extLst>
          </p:cNvPr>
          <p:cNvSpPr txBox="1"/>
          <p:nvPr/>
        </p:nvSpPr>
        <p:spPr>
          <a:xfrm>
            <a:off x="10004161" y="3056215"/>
            <a:ext cx="1134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otham Rounded Book" pitchFamily="50" charset="0"/>
              </a:rPr>
              <a:t>Multiplication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B698F-6EFD-40D4-B10C-46DE88D93381}"/>
              </a:ext>
            </a:extLst>
          </p:cNvPr>
          <p:cNvSpPr txBox="1"/>
          <p:nvPr/>
        </p:nvSpPr>
        <p:spPr>
          <a:xfrm>
            <a:off x="8928629" y="4625521"/>
            <a:ext cx="2752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Gotham Rounded Book" pitchFamily="50" charset="0"/>
              </a:rPr>
              <a:t>Running a Computation Graph</a:t>
            </a:r>
          </a:p>
        </p:txBody>
      </p:sp>
    </p:spTree>
    <p:extLst>
      <p:ext uri="{BB962C8B-B14F-4D97-AF65-F5344CB8AC3E}">
        <p14:creationId xmlns:p14="http://schemas.microsoft.com/office/powerpoint/2010/main" val="3106464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 program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841A9A-A6A7-4C3E-95E3-A163022086EF}"/>
              </a:ext>
            </a:extLst>
          </p:cNvPr>
          <p:cNvSpPr/>
          <p:nvPr/>
        </p:nvSpPr>
        <p:spPr>
          <a:xfrm>
            <a:off x="3126972" y="1312388"/>
            <a:ext cx="5943600" cy="556181"/>
          </a:xfrm>
          <a:prstGeom prst="roundRect">
            <a:avLst/>
          </a:prstGeom>
          <a:solidFill>
            <a:srgbClr val="33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HelloWorld using </a:t>
            </a:r>
            <a:r>
              <a:rPr lang="en-US" sz="1500" dirty="0" err="1">
                <a:latin typeface="Gotham Rounded Book" pitchFamily="50" charset="0"/>
              </a:rPr>
              <a:t>TensorFlow</a:t>
            </a:r>
            <a:endParaRPr lang="en-US" sz="1500" dirty="0">
              <a:latin typeface="Gotham Rounded Book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3D2ABF-5EFB-48AD-994D-F7D775EBC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241" y="1981565"/>
            <a:ext cx="9640410" cy="427259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6389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 program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841A9A-A6A7-4C3E-95E3-A163022086EF}"/>
              </a:ext>
            </a:extLst>
          </p:cNvPr>
          <p:cNvSpPr/>
          <p:nvPr/>
        </p:nvSpPr>
        <p:spPr>
          <a:xfrm>
            <a:off x="3126972" y="1312388"/>
            <a:ext cx="5943600" cy="556181"/>
          </a:xfrm>
          <a:prstGeom prst="roundRect">
            <a:avLst/>
          </a:prstGeom>
          <a:solidFill>
            <a:srgbClr val="33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Performing Computations using </a:t>
            </a:r>
            <a:r>
              <a:rPr lang="en-US" sz="1500" dirty="0" err="1">
                <a:latin typeface="Gotham Rounded Book" pitchFamily="50" charset="0"/>
              </a:rPr>
              <a:t>TensorFlow</a:t>
            </a:r>
            <a:endParaRPr lang="en-US" sz="1500" dirty="0">
              <a:latin typeface="Gotham Rounded Book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9B640-9242-4D26-9F35-7CD0AEE9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63" y="2294497"/>
            <a:ext cx="9677618" cy="291094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124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 program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841A9A-A6A7-4C3E-95E3-A163022086EF}"/>
              </a:ext>
            </a:extLst>
          </p:cNvPr>
          <p:cNvSpPr/>
          <p:nvPr/>
        </p:nvSpPr>
        <p:spPr>
          <a:xfrm>
            <a:off x="3126972" y="1312388"/>
            <a:ext cx="5943600" cy="556181"/>
          </a:xfrm>
          <a:prstGeom prst="roundRect">
            <a:avLst/>
          </a:prstGeom>
          <a:solidFill>
            <a:srgbClr val="33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Matrix Multiplication using </a:t>
            </a:r>
            <a:r>
              <a:rPr lang="en-US" sz="1500" dirty="0" err="1">
                <a:latin typeface="Gotham Rounded Book" pitchFamily="50" charset="0"/>
              </a:rPr>
              <a:t>TensorFlow</a:t>
            </a:r>
            <a:endParaRPr lang="en-US" sz="1500" dirty="0">
              <a:latin typeface="Gotham Rounded Book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4AC10-F5FA-45C3-AD94-A773A1528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90" y="2179470"/>
            <a:ext cx="9681391" cy="339136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8225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 program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841A9A-A6A7-4C3E-95E3-A163022086EF}"/>
              </a:ext>
            </a:extLst>
          </p:cNvPr>
          <p:cNvSpPr/>
          <p:nvPr/>
        </p:nvSpPr>
        <p:spPr>
          <a:xfrm>
            <a:off x="3126972" y="1312388"/>
            <a:ext cx="5943600" cy="556181"/>
          </a:xfrm>
          <a:prstGeom prst="roundRect">
            <a:avLst/>
          </a:prstGeom>
          <a:solidFill>
            <a:srgbClr val="33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Variables in </a:t>
            </a:r>
            <a:r>
              <a:rPr lang="en-US" sz="1500" dirty="0" err="1">
                <a:latin typeface="Gotham Rounded Book" pitchFamily="50" charset="0"/>
              </a:rPr>
              <a:t>TensorFlow</a:t>
            </a:r>
            <a:endParaRPr lang="en-US" sz="1500" dirty="0">
              <a:latin typeface="Gotham Rounded Book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D59BF-B503-4547-876A-0752B657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329" y="2007351"/>
            <a:ext cx="8305800" cy="123434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DAFAA-A254-42E0-AEA4-18F170F8A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329" y="3380482"/>
            <a:ext cx="8305800" cy="282177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77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is Deep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1FD7D88-9961-41BF-8061-7D5CD7FBCB5F}"/>
              </a:ext>
            </a:extLst>
          </p:cNvPr>
          <p:cNvGrpSpPr/>
          <p:nvPr/>
        </p:nvGrpSpPr>
        <p:grpSpPr>
          <a:xfrm>
            <a:off x="619125" y="1331290"/>
            <a:ext cx="1584535" cy="1364018"/>
            <a:chOff x="8315977" y="3372675"/>
            <a:chExt cx="3694790" cy="3180589"/>
          </a:xfrm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862B1913-E7A8-4A30-B550-E7D5C6A03EB7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10071476" y="3372675"/>
              <a:ext cx="1479805" cy="1699592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842DC138-471F-4B14-8D37-9A1CF28B6920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9791060" y="4411914"/>
              <a:ext cx="2219707" cy="2048823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 dirty="0">
                <a:solidFill>
                  <a:srgbClr val="445469"/>
                </a:solidFill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D174D2D9-25B4-4D97-8F65-5AAD78B42B67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8315977" y="3796668"/>
              <a:ext cx="2382579" cy="2756596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0D89A8-F3CA-4ADD-93A9-DE1B443BD94F}"/>
              </a:ext>
            </a:extLst>
          </p:cNvPr>
          <p:cNvSpPr/>
          <p:nvPr/>
        </p:nvSpPr>
        <p:spPr>
          <a:xfrm>
            <a:off x="2282601" y="1654195"/>
            <a:ext cx="8531258" cy="9000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Deep Learning is a subset of Machine Learning and it works on the structure and functions of a human brain. It learns from data that is unstructured and uses complex algorithms to train a neural net.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F6C263-A469-4575-9C86-6AFEC1AA02B9}"/>
              </a:ext>
            </a:extLst>
          </p:cNvPr>
          <p:cNvGrpSpPr/>
          <p:nvPr/>
        </p:nvGrpSpPr>
        <p:grpSpPr>
          <a:xfrm>
            <a:off x="3995089" y="2834538"/>
            <a:ext cx="5106282" cy="2909353"/>
            <a:chOff x="5665799" y="3369796"/>
            <a:chExt cx="5106282" cy="2909353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0E07659-97ED-4ACD-BE04-230D4419639E}"/>
                </a:ext>
              </a:extLst>
            </p:cNvPr>
            <p:cNvSpPr/>
            <p:nvPr/>
          </p:nvSpPr>
          <p:spPr>
            <a:xfrm>
              <a:off x="9456915" y="3819545"/>
              <a:ext cx="844751" cy="155848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3802A29-9A31-4CB4-8B1D-C3F951FF5736}"/>
                </a:ext>
              </a:extLst>
            </p:cNvPr>
            <p:cNvSpPr/>
            <p:nvPr/>
          </p:nvSpPr>
          <p:spPr>
            <a:xfrm>
              <a:off x="8240857" y="3369796"/>
              <a:ext cx="857839" cy="26075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5B637C9-EF76-40F9-B4B1-528F335D8DB4}"/>
                </a:ext>
              </a:extLst>
            </p:cNvPr>
            <p:cNvSpPr/>
            <p:nvPr/>
          </p:nvSpPr>
          <p:spPr>
            <a:xfrm>
              <a:off x="7006602" y="3370281"/>
              <a:ext cx="857839" cy="26075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96669EC-C848-446B-94A8-A88FC5C17929}"/>
                </a:ext>
              </a:extLst>
            </p:cNvPr>
            <p:cNvSpPr/>
            <p:nvPr/>
          </p:nvSpPr>
          <p:spPr>
            <a:xfrm>
              <a:off x="5797485" y="3618798"/>
              <a:ext cx="857839" cy="2179938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012A3D1-3CCC-4F86-8A11-E1492813850B}"/>
                </a:ext>
              </a:extLst>
            </p:cNvPr>
            <p:cNvGrpSpPr/>
            <p:nvPr/>
          </p:nvGrpSpPr>
          <p:grpSpPr>
            <a:xfrm>
              <a:off x="6038784" y="3411255"/>
              <a:ext cx="4011105" cy="2483728"/>
              <a:chOff x="4420129" y="3883716"/>
              <a:chExt cx="4011105" cy="2483728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173DFF9-BDED-47A0-BE59-9AB0B03078BC}"/>
                  </a:ext>
                </a:extLst>
              </p:cNvPr>
              <p:cNvGrpSpPr/>
              <p:nvPr/>
            </p:nvGrpSpPr>
            <p:grpSpPr>
              <a:xfrm>
                <a:off x="4420129" y="4234023"/>
                <a:ext cx="358220" cy="1869650"/>
                <a:chOff x="4420129" y="4053525"/>
                <a:chExt cx="358220" cy="1869650"/>
              </a:xfrm>
            </p:grpSpPr>
            <p:sp>
              <p:nvSpPr>
                <p:cNvPr id="153" name="Flowchart: Connector 152">
                  <a:extLst>
                    <a:ext uri="{FF2B5EF4-FFF2-40B4-BE49-F238E27FC236}">
                      <a16:creationId xmlns:a16="http://schemas.microsoft.com/office/drawing/2014/main" id="{F24158D2-4996-493D-8CF7-FDD3F023E18F}"/>
                    </a:ext>
                  </a:extLst>
                </p:cNvPr>
                <p:cNvSpPr/>
                <p:nvPr/>
              </p:nvSpPr>
              <p:spPr>
                <a:xfrm>
                  <a:off x="4420130" y="4053525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Flowchart: Connector 153">
                  <a:extLst>
                    <a:ext uri="{FF2B5EF4-FFF2-40B4-BE49-F238E27FC236}">
                      <a16:creationId xmlns:a16="http://schemas.microsoft.com/office/drawing/2014/main" id="{072D246A-9D91-40BF-A4C0-AA3C69E2D5DC}"/>
                    </a:ext>
                  </a:extLst>
                </p:cNvPr>
                <p:cNvSpPr/>
                <p:nvPr/>
              </p:nvSpPr>
              <p:spPr>
                <a:xfrm>
                  <a:off x="4420129" y="4790387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Flowchart: Connector 154">
                  <a:extLst>
                    <a:ext uri="{FF2B5EF4-FFF2-40B4-BE49-F238E27FC236}">
                      <a16:creationId xmlns:a16="http://schemas.microsoft.com/office/drawing/2014/main" id="{A91887DE-EE81-496D-B384-3D41FB9FE70F}"/>
                    </a:ext>
                  </a:extLst>
                </p:cNvPr>
                <p:cNvSpPr/>
                <p:nvPr/>
              </p:nvSpPr>
              <p:spPr>
                <a:xfrm>
                  <a:off x="4420130" y="5527249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C8BC53AF-577E-42C9-A354-EB29E3800A4C}"/>
                  </a:ext>
                </a:extLst>
              </p:cNvPr>
              <p:cNvGrpSpPr/>
              <p:nvPr/>
            </p:nvGrpSpPr>
            <p:grpSpPr>
              <a:xfrm>
                <a:off x="5637758" y="3902877"/>
                <a:ext cx="358220" cy="2464567"/>
                <a:chOff x="5637758" y="3902877"/>
                <a:chExt cx="358220" cy="2464567"/>
              </a:xfrm>
            </p:grpSpPr>
            <p:sp>
              <p:nvSpPr>
                <p:cNvPr id="149" name="Flowchart: Connector 148">
                  <a:extLst>
                    <a:ext uri="{FF2B5EF4-FFF2-40B4-BE49-F238E27FC236}">
                      <a16:creationId xmlns:a16="http://schemas.microsoft.com/office/drawing/2014/main" id="{88EB98CD-5123-471E-9868-A238E9DADCD3}"/>
                    </a:ext>
                  </a:extLst>
                </p:cNvPr>
                <p:cNvSpPr/>
                <p:nvPr/>
              </p:nvSpPr>
              <p:spPr>
                <a:xfrm>
                  <a:off x="5637759" y="3902877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Flowchart: Connector 149">
                  <a:extLst>
                    <a:ext uri="{FF2B5EF4-FFF2-40B4-BE49-F238E27FC236}">
                      <a16:creationId xmlns:a16="http://schemas.microsoft.com/office/drawing/2014/main" id="{61079D9A-8F32-47BA-A693-199361887111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Flowchart: Connector 150">
                  <a:extLst>
                    <a:ext uri="{FF2B5EF4-FFF2-40B4-BE49-F238E27FC236}">
                      <a16:creationId xmlns:a16="http://schemas.microsoft.com/office/drawing/2014/main" id="{A72DB0F2-1B34-4FC5-92E3-4BEA37EC0B65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Flowchart: Connector 151">
                  <a:extLst>
                    <a:ext uri="{FF2B5EF4-FFF2-40B4-BE49-F238E27FC236}">
                      <a16:creationId xmlns:a16="http://schemas.microsoft.com/office/drawing/2014/main" id="{ECF85AD6-B314-4842-A3E9-7DB82EDF9010}"/>
                    </a:ext>
                  </a:extLst>
                </p:cNvPr>
                <p:cNvSpPr/>
                <p:nvPr/>
              </p:nvSpPr>
              <p:spPr>
                <a:xfrm>
                  <a:off x="5637758" y="5971518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96A6D6D2-30A1-4A40-91B5-A65BB5340AB1}"/>
                  </a:ext>
                </a:extLst>
              </p:cNvPr>
              <p:cNvGrpSpPr/>
              <p:nvPr/>
            </p:nvGrpSpPr>
            <p:grpSpPr>
              <a:xfrm>
                <a:off x="6855386" y="3883716"/>
                <a:ext cx="358220" cy="2464567"/>
                <a:chOff x="5637758" y="3902877"/>
                <a:chExt cx="358220" cy="2464567"/>
              </a:xfrm>
            </p:grpSpPr>
            <p:sp>
              <p:nvSpPr>
                <p:cNvPr id="145" name="Flowchart: Connector 144">
                  <a:extLst>
                    <a:ext uri="{FF2B5EF4-FFF2-40B4-BE49-F238E27FC236}">
                      <a16:creationId xmlns:a16="http://schemas.microsoft.com/office/drawing/2014/main" id="{291E89A0-3D33-4202-88F2-B3D824DC03C3}"/>
                    </a:ext>
                  </a:extLst>
                </p:cNvPr>
                <p:cNvSpPr/>
                <p:nvPr/>
              </p:nvSpPr>
              <p:spPr>
                <a:xfrm>
                  <a:off x="5637759" y="3902877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Flowchart: Connector 145">
                  <a:extLst>
                    <a:ext uri="{FF2B5EF4-FFF2-40B4-BE49-F238E27FC236}">
                      <a16:creationId xmlns:a16="http://schemas.microsoft.com/office/drawing/2014/main" id="{D2A797F3-F202-4492-BD1C-B2F34391FEEA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Flowchart: Connector 146">
                  <a:extLst>
                    <a:ext uri="{FF2B5EF4-FFF2-40B4-BE49-F238E27FC236}">
                      <a16:creationId xmlns:a16="http://schemas.microsoft.com/office/drawing/2014/main" id="{14926C8D-6648-4915-97A5-23FB6F597C6C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Flowchart: Connector 147">
                  <a:extLst>
                    <a:ext uri="{FF2B5EF4-FFF2-40B4-BE49-F238E27FC236}">
                      <a16:creationId xmlns:a16="http://schemas.microsoft.com/office/drawing/2014/main" id="{E6D404BA-103F-4309-A070-E36A6062E998}"/>
                    </a:ext>
                  </a:extLst>
                </p:cNvPr>
                <p:cNvSpPr/>
                <p:nvPr/>
              </p:nvSpPr>
              <p:spPr>
                <a:xfrm>
                  <a:off x="5637758" y="5971518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831C6C6B-33D0-4921-B863-6BED59E483A6}"/>
                  </a:ext>
                </a:extLst>
              </p:cNvPr>
              <p:cNvGrpSpPr/>
              <p:nvPr/>
            </p:nvGrpSpPr>
            <p:grpSpPr>
              <a:xfrm>
                <a:off x="8073015" y="4523180"/>
                <a:ext cx="358219" cy="1085473"/>
                <a:chOff x="5637759" y="4592424"/>
                <a:chExt cx="358219" cy="1085473"/>
              </a:xfrm>
            </p:grpSpPr>
            <p:sp>
              <p:nvSpPr>
                <p:cNvPr id="143" name="Flowchart: Connector 142">
                  <a:extLst>
                    <a:ext uri="{FF2B5EF4-FFF2-40B4-BE49-F238E27FC236}">
                      <a16:creationId xmlns:a16="http://schemas.microsoft.com/office/drawing/2014/main" id="{FC732827-6649-44F3-A89B-929CF7ADF2AD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rgbClr val="EA67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Flowchart: Connector 143">
                  <a:extLst>
                    <a:ext uri="{FF2B5EF4-FFF2-40B4-BE49-F238E27FC236}">
                      <a16:creationId xmlns:a16="http://schemas.microsoft.com/office/drawing/2014/main" id="{059C6414-E8DC-4DF4-8F4F-09A98A185597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rgbClr val="EA67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64D81376-C7D6-48FF-8541-E7D6AB69DD1B}"/>
                  </a:ext>
                </a:extLst>
              </p:cNvPr>
              <p:cNvCxnSpPr>
                <a:stCxn id="153" idx="6"/>
                <a:endCxn id="149" idx="2"/>
              </p:cNvCxnSpPr>
              <p:nvPr/>
            </p:nvCxnSpPr>
            <p:spPr>
              <a:xfrm flipV="1">
                <a:off x="4778349" y="4100840"/>
                <a:ext cx="859410" cy="33114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441A88C-2BF5-4FDB-A1D5-09F2796DC38D}"/>
                  </a:ext>
                </a:extLst>
              </p:cNvPr>
              <p:cNvCxnSpPr>
                <a:cxnSpLocks/>
                <a:stCxn id="153" idx="6"/>
                <a:endCxn id="150" idx="2"/>
              </p:cNvCxnSpPr>
              <p:nvPr/>
            </p:nvCxnSpPr>
            <p:spPr>
              <a:xfrm>
                <a:off x="4778349" y="4431986"/>
                <a:ext cx="859410" cy="35840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E9E578F1-36D4-417D-88CA-CAAC9C78A243}"/>
                  </a:ext>
                </a:extLst>
              </p:cNvPr>
              <p:cNvCxnSpPr>
                <a:cxnSpLocks/>
                <a:stCxn id="153" idx="6"/>
                <a:endCxn id="151" idx="2"/>
              </p:cNvCxnSpPr>
              <p:nvPr/>
            </p:nvCxnSpPr>
            <p:spPr>
              <a:xfrm>
                <a:off x="4778349" y="4431986"/>
                <a:ext cx="859410" cy="1047948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3DE1EDB8-2FBC-4968-9E0B-8A1130BB9A36}"/>
                  </a:ext>
                </a:extLst>
              </p:cNvPr>
              <p:cNvCxnSpPr>
                <a:cxnSpLocks/>
                <a:stCxn id="153" idx="6"/>
                <a:endCxn id="152" idx="2"/>
              </p:cNvCxnSpPr>
              <p:nvPr/>
            </p:nvCxnSpPr>
            <p:spPr>
              <a:xfrm>
                <a:off x="4778349" y="4431986"/>
                <a:ext cx="859409" cy="1737495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AD4CA6AF-51D4-46CB-AB2C-F66380525152}"/>
                  </a:ext>
                </a:extLst>
              </p:cNvPr>
              <p:cNvCxnSpPr>
                <a:cxnSpLocks/>
                <a:stCxn id="154" idx="6"/>
                <a:endCxn id="149" idx="2"/>
              </p:cNvCxnSpPr>
              <p:nvPr/>
            </p:nvCxnSpPr>
            <p:spPr>
              <a:xfrm flipV="1">
                <a:off x="4778348" y="4100840"/>
                <a:ext cx="859411" cy="1068008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396C5FF-B495-4F0D-9577-CA7DB65FA4A4}"/>
                  </a:ext>
                </a:extLst>
              </p:cNvPr>
              <p:cNvCxnSpPr>
                <a:cxnSpLocks/>
                <a:stCxn id="154" idx="6"/>
                <a:endCxn id="150" idx="2"/>
              </p:cNvCxnSpPr>
              <p:nvPr/>
            </p:nvCxnSpPr>
            <p:spPr>
              <a:xfrm flipV="1">
                <a:off x="4778348" y="4790387"/>
                <a:ext cx="859411" cy="3784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5B92F1E-89A6-483E-9800-BA3040B3166F}"/>
                  </a:ext>
                </a:extLst>
              </p:cNvPr>
              <p:cNvCxnSpPr>
                <a:cxnSpLocks/>
                <a:stCxn id="154" idx="6"/>
                <a:endCxn id="151" idx="2"/>
              </p:cNvCxnSpPr>
              <p:nvPr/>
            </p:nvCxnSpPr>
            <p:spPr>
              <a:xfrm>
                <a:off x="4778348" y="5168848"/>
                <a:ext cx="859411" cy="3110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2794D7BC-CC00-4FF4-99D7-A4EC76BCEE63}"/>
                  </a:ext>
                </a:extLst>
              </p:cNvPr>
              <p:cNvCxnSpPr>
                <a:cxnSpLocks/>
                <a:stCxn id="154" idx="6"/>
                <a:endCxn id="152" idx="2"/>
              </p:cNvCxnSpPr>
              <p:nvPr/>
            </p:nvCxnSpPr>
            <p:spPr>
              <a:xfrm>
                <a:off x="4778348" y="5168848"/>
                <a:ext cx="859410" cy="100063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78C45046-104E-4AEF-99B1-E86953C01518}"/>
                  </a:ext>
                </a:extLst>
              </p:cNvPr>
              <p:cNvCxnSpPr>
                <a:cxnSpLocks/>
                <a:stCxn id="155" idx="6"/>
                <a:endCxn id="149" idx="2"/>
              </p:cNvCxnSpPr>
              <p:nvPr/>
            </p:nvCxnSpPr>
            <p:spPr>
              <a:xfrm flipV="1">
                <a:off x="4778349" y="4100840"/>
                <a:ext cx="859410" cy="180487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92CBED0B-E3C1-47C3-A324-81F180258B29}"/>
                  </a:ext>
                </a:extLst>
              </p:cNvPr>
              <p:cNvCxnSpPr>
                <a:cxnSpLocks/>
                <a:stCxn id="155" idx="6"/>
                <a:endCxn id="150" idx="2"/>
              </p:cNvCxnSpPr>
              <p:nvPr/>
            </p:nvCxnSpPr>
            <p:spPr>
              <a:xfrm flipV="1">
                <a:off x="4778349" y="4790387"/>
                <a:ext cx="859410" cy="111532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5D8C97FB-CF3B-4C11-9765-6C2D3257C932}"/>
                  </a:ext>
                </a:extLst>
              </p:cNvPr>
              <p:cNvCxnSpPr>
                <a:cxnSpLocks/>
                <a:stCxn id="155" idx="6"/>
                <a:endCxn id="151" idx="2"/>
              </p:cNvCxnSpPr>
              <p:nvPr/>
            </p:nvCxnSpPr>
            <p:spPr>
              <a:xfrm flipV="1">
                <a:off x="4778349" y="5479934"/>
                <a:ext cx="859410" cy="42577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5A2654DA-9986-484B-A95E-C0C77B7ED49A}"/>
                  </a:ext>
                </a:extLst>
              </p:cNvPr>
              <p:cNvCxnSpPr>
                <a:cxnSpLocks/>
                <a:stCxn id="155" idx="6"/>
                <a:endCxn id="152" idx="2"/>
              </p:cNvCxnSpPr>
              <p:nvPr/>
            </p:nvCxnSpPr>
            <p:spPr>
              <a:xfrm>
                <a:off x="4778349" y="5905710"/>
                <a:ext cx="859409" cy="26377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CB527006-9E1B-4257-A656-9251D2F614CC}"/>
                  </a:ext>
                </a:extLst>
              </p:cNvPr>
              <p:cNvCxnSpPr>
                <a:cxnSpLocks/>
                <a:stCxn id="149" idx="6"/>
                <a:endCxn id="145" idx="2"/>
              </p:cNvCxnSpPr>
              <p:nvPr/>
            </p:nvCxnSpPr>
            <p:spPr>
              <a:xfrm flipV="1">
                <a:off x="5995978" y="4081679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3889C69-DF70-40D5-A8EE-67473808C5F0}"/>
                  </a:ext>
                </a:extLst>
              </p:cNvPr>
              <p:cNvCxnSpPr>
                <a:cxnSpLocks/>
                <a:stCxn id="149" idx="6"/>
                <a:endCxn id="148" idx="1"/>
              </p:cNvCxnSpPr>
              <p:nvPr/>
            </p:nvCxnSpPr>
            <p:spPr>
              <a:xfrm>
                <a:off x="5995978" y="4100840"/>
                <a:ext cx="911868" cy="190949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28F2BFC-46E7-4A64-9150-8F2E53CEF10F}"/>
                  </a:ext>
                </a:extLst>
              </p:cNvPr>
              <p:cNvCxnSpPr>
                <a:cxnSpLocks/>
                <a:stCxn id="149" idx="6"/>
                <a:endCxn id="146" idx="1"/>
              </p:cNvCxnSpPr>
              <p:nvPr/>
            </p:nvCxnSpPr>
            <p:spPr>
              <a:xfrm>
                <a:off x="5995978" y="4100840"/>
                <a:ext cx="911869" cy="530405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878CA333-6773-4DB3-9C78-1CF93BEBEFAB}"/>
                  </a:ext>
                </a:extLst>
              </p:cNvPr>
              <p:cNvCxnSpPr>
                <a:cxnSpLocks/>
                <a:stCxn id="149" idx="6"/>
                <a:endCxn id="147" idx="1"/>
              </p:cNvCxnSpPr>
              <p:nvPr/>
            </p:nvCxnSpPr>
            <p:spPr>
              <a:xfrm>
                <a:off x="5995978" y="4100840"/>
                <a:ext cx="911869" cy="1219952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1B01E039-AE7B-44B2-ACA1-23A9F66E2C0C}"/>
                  </a:ext>
                </a:extLst>
              </p:cNvPr>
              <p:cNvCxnSpPr>
                <a:cxnSpLocks/>
                <a:stCxn id="150" idx="6"/>
                <a:endCxn id="145" idx="3"/>
              </p:cNvCxnSpPr>
              <p:nvPr/>
            </p:nvCxnSpPr>
            <p:spPr>
              <a:xfrm flipV="1">
                <a:off x="5995978" y="4221660"/>
                <a:ext cx="911869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4023B626-0544-4163-B70E-EA0617B07CD0}"/>
                  </a:ext>
                </a:extLst>
              </p:cNvPr>
              <p:cNvCxnSpPr>
                <a:cxnSpLocks/>
                <a:stCxn id="150" idx="6"/>
                <a:endCxn id="146" idx="2"/>
              </p:cNvCxnSpPr>
              <p:nvPr/>
            </p:nvCxnSpPr>
            <p:spPr>
              <a:xfrm flipV="1">
                <a:off x="5995978" y="4771226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1E723D0F-8129-46D0-A701-8FB98150D890}"/>
                  </a:ext>
                </a:extLst>
              </p:cNvPr>
              <p:cNvCxnSpPr>
                <a:cxnSpLocks/>
                <a:stCxn id="150" idx="6"/>
                <a:endCxn id="147" idx="2"/>
              </p:cNvCxnSpPr>
              <p:nvPr/>
            </p:nvCxnSpPr>
            <p:spPr>
              <a:xfrm>
                <a:off x="5995978" y="4790387"/>
                <a:ext cx="859409" cy="6703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A5A9E4BF-A8E9-492F-BEFF-680DE433F3F8}"/>
                  </a:ext>
                </a:extLst>
              </p:cNvPr>
              <p:cNvCxnSpPr>
                <a:cxnSpLocks/>
                <a:stCxn id="150" idx="6"/>
                <a:endCxn id="148" idx="2"/>
              </p:cNvCxnSpPr>
              <p:nvPr/>
            </p:nvCxnSpPr>
            <p:spPr>
              <a:xfrm>
                <a:off x="5995978" y="4790387"/>
                <a:ext cx="859408" cy="135993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71E66216-631C-430D-A414-F37F74D01537}"/>
                  </a:ext>
                </a:extLst>
              </p:cNvPr>
              <p:cNvCxnSpPr>
                <a:cxnSpLocks/>
                <a:stCxn id="151" idx="6"/>
                <a:endCxn id="145" idx="4"/>
              </p:cNvCxnSpPr>
              <p:nvPr/>
            </p:nvCxnSpPr>
            <p:spPr>
              <a:xfrm flipV="1">
                <a:off x="5995978" y="4279642"/>
                <a:ext cx="1038519" cy="1200292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38CAF194-2F66-48D9-B616-BD4E1C65D366}"/>
                  </a:ext>
                </a:extLst>
              </p:cNvPr>
              <p:cNvCxnSpPr>
                <a:cxnSpLocks/>
                <a:stCxn id="151" idx="6"/>
                <a:endCxn id="146" idx="3"/>
              </p:cNvCxnSpPr>
              <p:nvPr/>
            </p:nvCxnSpPr>
            <p:spPr>
              <a:xfrm flipV="1">
                <a:off x="5995978" y="4911207"/>
                <a:ext cx="911869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E3B68FE5-FED0-4477-ABDD-2E408C2F851F}"/>
                  </a:ext>
                </a:extLst>
              </p:cNvPr>
              <p:cNvCxnSpPr>
                <a:cxnSpLocks/>
                <a:stCxn id="151" idx="6"/>
                <a:endCxn id="147" idx="3"/>
              </p:cNvCxnSpPr>
              <p:nvPr/>
            </p:nvCxnSpPr>
            <p:spPr>
              <a:xfrm>
                <a:off x="5995978" y="5479934"/>
                <a:ext cx="911869" cy="12082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5B7865E9-6917-4EDB-8654-5AF4F03FB6A6}"/>
                  </a:ext>
                </a:extLst>
              </p:cNvPr>
              <p:cNvCxnSpPr>
                <a:cxnSpLocks/>
                <a:stCxn id="151" idx="6"/>
                <a:endCxn id="148" idx="2"/>
              </p:cNvCxnSpPr>
              <p:nvPr/>
            </p:nvCxnSpPr>
            <p:spPr>
              <a:xfrm>
                <a:off x="5995978" y="5479934"/>
                <a:ext cx="859408" cy="6703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2863178-97D3-4693-AE7A-DE3A66B4FF09}"/>
                  </a:ext>
                </a:extLst>
              </p:cNvPr>
              <p:cNvCxnSpPr>
                <a:cxnSpLocks/>
                <a:stCxn id="152" idx="6"/>
                <a:endCxn id="145" idx="3"/>
              </p:cNvCxnSpPr>
              <p:nvPr/>
            </p:nvCxnSpPr>
            <p:spPr>
              <a:xfrm flipV="1">
                <a:off x="5995977" y="4221660"/>
                <a:ext cx="911870" cy="194782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A0F7F2FE-A3D3-4D96-8389-2C36A2B4CAAE}"/>
                  </a:ext>
                </a:extLst>
              </p:cNvPr>
              <p:cNvCxnSpPr>
                <a:cxnSpLocks/>
                <a:stCxn id="152" idx="6"/>
                <a:endCxn id="148" idx="2"/>
              </p:cNvCxnSpPr>
              <p:nvPr/>
            </p:nvCxnSpPr>
            <p:spPr>
              <a:xfrm flipV="1">
                <a:off x="5995977" y="6150320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24D8833E-11C0-46FC-9E00-70E6A1E58B5E}"/>
                  </a:ext>
                </a:extLst>
              </p:cNvPr>
              <p:cNvCxnSpPr>
                <a:cxnSpLocks/>
                <a:stCxn id="152" idx="6"/>
                <a:endCxn id="147" idx="3"/>
              </p:cNvCxnSpPr>
              <p:nvPr/>
            </p:nvCxnSpPr>
            <p:spPr>
              <a:xfrm flipV="1">
                <a:off x="5995977" y="5600754"/>
                <a:ext cx="911870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97B1364C-790E-45A9-9F13-8A5A8D7BFF17}"/>
                  </a:ext>
                </a:extLst>
              </p:cNvPr>
              <p:cNvCxnSpPr>
                <a:cxnSpLocks/>
                <a:stCxn id="152" idx="6"/>
                <a:endCxn id="146" idx="3"/>
              </p:cNvCxnSpPr>
              <p:nvPr/>
            </p:nvCxnSpPr>
            <p:spPr>
              <a:xfrm flipV="1">
                <a:off x="5995977" y="4911207"/>
                <a:ext cx="911870" cy="1258274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7D9812D-025E-4555-829C-1C4B5CC1F698}"/>
                  </a:ext>
                </a:extLst>
              </p:cNvPr>
              <p:cNvCxnSpPr>
                <a:cxnSpLocks/>
                <a:stCxn id="145" idx="6"/>
                <a:endCxn id="143" idx="1"/>
              </p:cNvCxnSpPr>
              <p:nvPr/>
            </p:nvCxnSpPr>
            <p:spPr>
              <a:xfrm>
                <a:off x="7213606" y="4081679"/>
                <a:ext cx="911869" cy="4994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97231CED-05CD-4D41-B64B-D6CE547D7274}"/>
                  </a:ext>
                </a:extLst>
              </p:cNvPr>
              <p:cNvCxnSpPr>
                <a:cxnSpLocks/>
                <a:stCxn id="145" idx="6"/>
                <a:endCxn id="144" idx="1"/>
              </p:cNvCxnSpPr>
              <p:nvPr/>
            </p:nvCxnSpPr>
            <p:spPr>
              <a:xfrm>
                <a:off x="7213606" y="4081679"/>
                <a:ext cx="911869" cy="118903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16504AC-B2AE-49A5-84C2-1EAB8AEA682F}"/>
                  </a:ext>
                </a:extLst>
              </p:cNvPr>
              <p:cNvCxnSpPr>
                <a:cxnSpLocks/>
                <a:stCxn id="146" idx="6"/>
                <a:endCxn id="143" idx="2"/>
              </p:cNvCxnSpPr>
              <p:nvPr/>
            </p:nvCxnSpPr>
            <p:spPr>
              <a:xfrm flipV="1">
                <a:off x="7213606" y="4721143"/>
                <a:ext cx="859409" cy="500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D817A809-475F-4BA8-B975-7B1819081458}"/>
                  </a:ext>
                </a:extLst>
              </p:cNvPr>
              <p:cNvCxnSpPr>
                <a:cxnSpLocks/>
                <a:stCxn id="146" idx="6"/>
                <a:endCxn id="144" idx="2"/>
              </p:cNvCxnSpPr>
              <p:nvPr/>
            </p:nvCxnSpPr>
            <p:spPr>
              <a:xfrm>
                <a:off x="7213606" y="4771226"/>
                <a:ext cx="859409" cy="639464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879183E2-1E52-4232-991C-1B06D846C5D1}"/>
                  </a:ext>
                </a:extLst>
              </p:cNvPr>
              <p:cNvCxnSpPr>
                <a:cxnSpLocks/>
                <a:stCxn id="147" idx="6"/>
                <a:endCxn id="144" idx="2"/>
              </p:cNvCxnSpPr>
              <p:nvPr/>
            </p:nvCxnSpPr>
            <p:spPr>
              <a:xfrm flipV="1">
                <a:off x="7213606" y="5410690"/>
                <a:ext cx="859409" cy="500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BE3D75FC-5EBA-459D-80F1-0C0EC7D09E5A}"/>
                  </a:ext>
                </a:extLst>
              </p:cNvPr>
              <p:cNvCxnSpPr>
                <a:cxnSpLocks/>
                <a:stCxn id="147" idx="6"/>
                <a:endCxn id="143" idx="3"/>
              </p:cNvCxnSpPr>
              <p:nvPr/>
            </p:nvCxnSpPr>
            <p:spPr>
              <a:xfrm flipV="1">
                <a:off x="7213606" y="4861124"/>
                <a:ext cx="911869" cy="59964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F1A0EF17-3252-499C-BB0C-579496AB636F}"/>
                  </a:ext>
                </a:extLst>
              </p:cNvPr>
              <p:cNvCxnSpPr>
                <a:cxnSpLocks/>
                <a:stCxn id="148" idx="6"/>
                <a:endCxn id="144" idx="3"/>
              </p:cNvCxnSpPr>
              <p:nvPr/>
            </p:nvCxnSpPr>
            <p:spPr>
              <a:xfrm flipV="1">
                <a:off x="7213605" y="5550671"/>
                <a:ext cx="911870" cy="59964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1B03D804-578A-41C8-A372-F8B2EDD853E7}"/>
                  </a:ext>
                </a:extLst>
              </p:cNvPr>
              <p:cNvCxnSpPr>
                <a:cxnSpLocks/>
                <a:stCxn id="148" idx="6"/>
                <a:endCxn id="143" idx="3"/>
              </p:cNvCxnSpPr>
              <p:nvPr/>
            </p:nvCxnSpPr>
            <p:spPr>
              <a:xfrm flipV="1">
                <a:off x="7213605" y="4861124"/>
                <a:ext cx="911870" cy="128919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275C345-0031-4A24-8C1D-0466624BD303}"/>
                </a:ext>
              </a:extLst>
            </p:cNvPr>
            <p:cNvCxnSpPr>
              <a:cxnSpLocks/>
              <a:stCxn id="143" idx="6"/>
            </p:cNvCxnSpPr>
            <p:nvPr/>
          </p:nvCxnSpPr>
          <p:spPr>
            <a:xfrm>
              <a:off x="10049889" y="4248682"/>
              <a:ext cx="72219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65D6D3A-CE0C-48DC-9E7B-F17B3F414F56}"/>
                </a:ext>
              </a:extLst>
            </p:cNvPr>
            <p:cNvCxnSpPr>
              <a:cxnSpLocks/>
              <a:stCxn id="144" idx="6"/>
            </p:cNvCxnSpPr>
            <p:nvPr/>
          </p:nvCxnSpPr>
          <p:spPr>
            <a:xfrm>
              <a:off x="10049889" y="4938229"/>
              <a:ext cx="72219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BF91FC-10A3-474F-BD32-3C5EFE4924D7}"/>
                </a:ext>
              </a:extLst>
            </p:cNvPr>
            <p:cNvSpPr txBox="1"/>
            <p:nvPr/>
          </p:nvSpPr>
          <p:spPr>
            <a:xfrm>
              <a:off x="5665799" y="5913056"/>
              <a:ext cx="139073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Input Layer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FE73C9C-E025-4351-85EB-2B8F08412C5B}"/>
                </a:ext>
              </a:extLst>
            </p:cNvPr>
            <p:cNvSpPr txBox="1"/>
            <p:nvPr/>
          </p:nvSpPr>
          <p:spPr>
            <a:xfrm>
              <a:off x="7277993" y="5955984"/>
              <a:ext cx="158514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Hidden Layers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FD1233-14D7-43CA-A946-3EADF6C1B24B}"/>
                </a:ext>
              </a:extLst>
            </p:cNvPr>
            <p:cNvSpPr txBox="1"/>
            <p:nvPr/>
          </p:nvSpPr>
          <p:spPr>
            <a:xfrm>
              <a:off x="9261965" y="5913056"/>
              <a:ext cx="14838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864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 program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841A9A-A6A7-4C3E-95E3-A163022086EF}"/>
              </a:ext>
            </a:extLst>
          </p:cNvPr>
          <p:cNvSpPr/>
          <p:nvPr/>
        </p:nvSpPr>
        <p:spPr>
          <a:xfrm>
            <a:off x="3126972" y="1312388"/>
            <a:ext cx="5943600" cy="556181"/>
          </a:xfrm>
          <a:prstGeom prst="roundRect">
            <a:avLst/>
          </a:prstGeom>
          <a:solidFill>
            <a:srgbClr val="33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Placeholders in </a:t>
            </a:r>
            <a:r>
              <a:rPr lang="en-US" sz="1500" dirty="0" err="1">
                <a:latin typeface="Gotham Rounded Book" pitchFamily="50" charset="0"/>
              </a:rPr>
              <a:t>TensorFlow</a:t>
            </a:r>
            <a:endParaRPr lang="en-US" sz="1500" dirty="0">
              <a:latin typeface="Gotham Rounded Book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FD9FE-C731-4A34-AE33-8C3F299C1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316" y="2601239"/>
            <a:ext cx="8305800" cy="111734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D9231-B50E-46A9-B96E-B07F2A5D3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316" y="3857368"/>
            <a:ext cx="8305800" cy="9081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2777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 program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841A9A-A6A7-4C3E-95E3-A163022086EF}"/>
              </a:ext>
            </a:extLst>
          </p:cNvPr>
          <p:cNvSpPr/>
          <p:nvPr/>
        </p:nvSpPr>
        <p:spPr>
          <a:xfrm>
            <a:off x="3126972" y="1312388"/>
            <a:ext cx="5943600" cy="556181"/>
          </a:xfrm>
          <a:prstGeom prst="roundRect">
            <a:avLst/>
          </a:prstGeom>
          <a:solidFill>
            <a:srgbClr val="33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Gotham Rounded Book" pitchFamily="50" charset="0"/>
              </a:rPr>
              <a:t>TensorFlow</a:t>
            </a:r>
            <a:r>
              <a:rPr lang="en-US" sz="1500" dirty="0">
                <a:latin typeface="Gotham Rounded Book" pitchFamily="50" charset="0"/>
              </a:rPr>
              <a:t> Graphs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3CBD6-B95C-4E8D-8315-DB70861A4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657" y="2271302"/>
            <a:ext cx="8252229" cy="169738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4F909D-4600-4454-9771-71296ED96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656" y="4109529"/>
            <a:ext cx="8252229" cy="173702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9659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Use case Implementation using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093359-4C29-41D6-95C5-D9CFDD4C7D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875" y="3624881"/>
            <a:ext cx="1108880" cy="110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8751F-0EAD-41A9-A1FB-6CE87CB4DFC8}"/>
              </a:ext>
            </a:extLst>
          </p:cNvPr>
          <p:cNvSpPr txBox="1"/>
          <p:nvPr/>
        </p:nvSpPr>
        <p:spPr>
          <a:xfrm>
            <a:off x="657225" y="1352550"/>
            <a:ext cx="10883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Gotham Rounded Book" pitchFamily="50" charset="0"/>
              </a:rPr>
              <a:t>Lets use various features of an individual to predict what </a:t>
            </a:r>
            <a:r>
              <a:rPr lang="en-US" sz="1500" b="1" i="1" dirty="0">
                <a:latin typeface="Gotham Rounded Book" pitchFamily="50" charset="0"/>
              </a:rPr>
              <a:t>class of income</a:t>
            </a:r>
            <a:r>
              <a:rPr lang="en-US" sz="1500" dirty="0">
                <a:latin typeface="Gotham Rounded Book" pitchFamily="50" charset="0"/>
              </a:rPr>
              <a:t> they belong to </a:t>
            </a:r>
            <a:r>
              <a:rPr lang="en-US" sz="1500" b="1" dirty="0">
                <a:latin typeface="Gotham Rounded Book" pitchFamily="50" charset="0"/>
              </a:rPr>
              <a:t>(&gt;50k or &lt;=50k)</a:t>
            </a:r>
            <a:r>
              <a:rPr lang="en-US" sz="1500" dirty="0">
                <a:latin typeface="Gotham Rounded Book" pitchFamily="50" charset="0"/>
              </a:rPr>
              <a:t> using a </a:t>
            </a:r>
            <a:r>
              <a:rPr lang="en-US" sz="1500" b="1" i="1" dirty="0">
                <a:latin typeface="Gotham Rounded Book" pitchFamily="50" charset="0"/>
              </a:rPr>
              <a:t>Census Data</a:t>
            </a:r>
            <a:r>
              <a:rPr lang="en-US" sz="1500" dirty="0">
                <a:latin typeface="Gotham Rounded Book" pitchFamily="50" charset="0"/>
              </a:rPr>
              <a:t>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13C55D9-E0BB-48D3-8A06-07CDBC3D3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2" y="2381436"/>
            <a:ext cx="1549514" cy="3500438"/>
          </a:xfrm>
          <a:prstGeom prst="rect">
            <a:avLst/>
          </a:prstGeom>
        </p:spPr>
      </p:pic>
      <p:sp>
        <p:nvSpPr>
          <p:cNvPr id="30" name="Down Arrow Callout 53">
            <a:extLst>
              <a:ext uri="{FF2B5EF4-FFF2-40B4-BE49-F238E27FC236}">
                <a16:creationId xmlns:a16="http://schemas.microsoft.com/office/drawing/2014/main" id="{ECF672F2-2096-4515-95B1-5C900B76B429}"/>
              </a:ext>
            </a:extLst>
          </p:cNvPr>
          <p:cNvSpPr/>
          <p:nvPr/>
        </p:nvSpPr>
        <p:spPr>
          <a:xfrm>
            <a:off x="2815328" y="2024836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dirty="0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age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31" name="Down Arrow Callout 53">
            <a:extLst>
              <a:ext uri="{FF2B5EF4-FFF2-40B4-BE49-F238E27FC236}">
                <a16:creationId xmlns:a16="http://schemas.microsoft.com/office/drawing/2014/main" id="{0D7B4814-81E1-43E5-9439-90E17B89245E}"/>
              </a:ext>
            </a:extLst>
          </p:cNvPr>
          <p:cNvSpPr/>
          <p:nvPr/>
        </p:nvSpPr>
        <p:spPr>
          <a:xfrm>
            <a:off x="4782803" y="2024835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kern="0" dirty="0" err="1">
                <a:solidFill>
                  <a:schemeClr val="bg1"/>
                </a:solidFill>
                <a:latin typeface="Gotham Rounded Book" pitchFamily="50" charset="0"/>
              </a:rPr>
              <a:t>martial_status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32" name="Down Arrow Callout 53">
            <a:extLst>
              <a:ext uri="{FF2B5EF4-FFF2-40B4-BE49-F238E27FC236}">
                <a16:creationId xmlns:a16="http://schemas.microsoft.com/office/drawing/2014/main" id="{EA02B31E-A39A-404F-B5F0-03284467EEA0}"/>
              </a:ext>
            </a:extLst>
          </p:cNvPr>
          <p:cNvSpPr/>
          <p:nvPr/>
        </p:nvSpPr>
        <p:spPr>
          <a:xfrm>
            <a:off x="4782800" y="4902158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dirty="0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race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33" name="Down Arrow Callout 53">
            <a:extLst>
              <a:ext uri="{FF2B5EF4-FFF2-40B4-BE49-F238E27FC236}">
                <a16:creationId xmlns:a16="http://schemas.microsoft.com/office/drawing/2014/main" id="{50AC3C51-EE5F-41C1-849F-21CAC6621305}"/>
              </a:ext>
            </a:extLst>
          </p:cNvPr>
          <p:cNvSpPr/>
          <p:nvPr/>
        </p:nvSpPr>
        <p:spPr>
          <a:xfrm>
            <a:off x="4782801" y="3943348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dirty="0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relationship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34" name="Down Arrow Callout 53">
            <a:extLst>
              <a:ext uri="{FF2B5EF4-FFF2-40B4-BE49-F238E27FC236}">
                <a16:creationId xmlns:a16="http://schemas.microsoft.com/office/drawing/2014/main" id="{B7045F83-72DF-4EF9-9922-06ED8731CA6D}"/>
              </a:ext>
            </a:extLst>
          </p:cNvPr>
          <p:cNvSpPr/>
          <p:nvPr/>
        </p:nvSpPr>
        <p:spPr>
          <a:xfrm>
            <a:off x="4782802" y="2983646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dirty="0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occupation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35" name="Down Arrow Callout 53">
            <a:extLst>
              <a:ext uri="{FF2B5EF4-FFF2-40B4-BE49-F238E27FC236}">
                <a16:creationId xmlns:a16="http://schemas.microsoft.com/office/drawing/2014/main" id="{C48FB7EA-6057-4E6A-B036-15A765B004C4}"/>
              </a:ext>
            </a:extLst>
          </p:cNvPr>
          <p:cNvSpPr/>
          <p:nvPr/>
        </p:nvSpPr>
        <p:spPr>
          <a:xfrm>
            <a:off x="6729412" y="2024836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dirty="0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gender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37" name="Down Arrow Callout 53">
            <a:extLst>
              <a:ext uri="{FF2B5EF4-FFF2-40B4-BE49-F238E27FC236}">
                <a16:creationId xmlns:a16="http://schemas.microsoft.com/office/drawing/2014/main" id="{D81FF19F-EF89-444F-A1A7-98835169555A}"/>
              </a:ext>
            </a:extLst>
          </p:cNvPr>
          <p:cNvSpPr/>
          <p:nvPr/>
        </p:nvSpPr>
        <p:spPr>
          <a:xfrm>
            <a:off x="2815326" y="2983646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kern="0" dirty="0" err="1">
                <a:solidFill>
                  <a:schemeClr val="bg1"/>
                </a:solidFill>
                <a:latin typeface="Gotham Rounded Book" pitchFamily="50" charset="0"/>
              </a:rPr>
              <a:t>workclass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38" name="Down Arrow Callout 53">
            <a:extLst>
              <a:ext uri="{FF2B5EF4-FFF2-40B4-BE49-F238E27FC236}">
                <a16:creationId xmlns:a16="http://schemas.microsoft.com/office/drawing/2014/main" id="{AE866278-C727-4475-B7A9-1608C7AE6852}"/>
              </a:ext>
            </a:extLst>
          </p:cNvPr>
          <p:cNvSpPr/>
          <p:nvPr/>
        </p:nvSpPr>
        <p:spPr>
          <a:xfrm>
            <a:off x="2815325" y="3943348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dirty="0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education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39" name="Down Arrow Callout 53">
            <a:extLst>
              <a:ext uri="{FF2B5EF4-FFF2-40B4-BE49-F238E27FC236}">
                <a16:creationId xmlns:a16="http://schemas.microsoft.com/office/drawing/2014/main" id="{1CA8B80D-0EFC-435D-AB90-9F86E2D7F99D}"/>
              </a:ext>
            </a:extLst>
          </p:cNvPr>
          <p:cNvSpPr/>
          <p:nvPr/>
        </p:nvSpPr>
        <p:spPr>
          <a:xfrm>
            <a:off x="2815325" y="4902158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dirty="0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education_num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40" name="Down Arrow Callout 53">
            <a:extLst>
              <a:ext uri="{FF2B5EF4-FFF2-40B4-BE49-F238E27FC236}">
                <a16:creationId xmlns:a16="http://schemas.microsoft.com/office/drawing/2014/main" id="{BC86B3E0-8969-4195-B42E-B727DF3EAFC4}"/>
              </a:ext>
            </a:extLst>
          </p:cNvPr>
          <p:cNvSpPr/>
          <p:nvPr/>
        </p:nvSpPr>
        <p:spPr>
          <a:xfrm>
            <a:off x="6729409" y="4901204"/>
            <a:ext cx="1547816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kern="0" dirty="0" err="1">
                <a:solidFill>
                  <a:schemeClr val="bg1"/>
                </a:solidFill>
                <a:latin typeface="Gotham Rounded Book" pitchFamily="50" charset="0"/>
              </a:rPr>
              <a:t>hours_per_week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41" name="Down Arrow Callout 53">
            <a:extLst>
              <a:ext uri="{FF2B5EF4-FFF2-40B4-BE49-F238E27FC236}">
                <a16:creationId xmlns:a16="http://schemas.microsoft.com/office/drawing/2014/main" id="{72CC1599-07BC-45A6-863B-F15FC7509F84}"/>
              </a:ext>
            </a:extLst>
          </p:cNvPr>
          <p:cNvSpPr/>
          <p:nvPr/>
        </p:nvSpPr>
        <p:spPr>
          <a:xfrm>
            <a:off x="6729410" y="3944389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kern="0" dirty="0" err="1">
                <a:solidFill>
                  <a:schemeClr val="bg1"/>
                </a:solidFill>
                <a:latin typeface="Gotham Rounded Book" pitchFamily="50" charset="0"/>
              </a:rPr>
              <a:t>capital_loss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42" name="Down Arrow Callout 53">
            <a:extLst>
              <a:ext uri="{FF2B5EF4-FFF2-40B4-BE49-F238E27FC236}">
                <a16:creationId xmlns:a16="http://schemas.microsoft.com/office/drawing/2014/main" id="{8507BAC7-B87A-4E06-AD9E-0CEA28D461EB}"/>
              </a:ext>
            </a:extLst>
          </p:cNvPr>
          <p:cNvSpPr/>
          <p:nvPr/>
        </p:nvSpPr>
        <p:spPr>
          <a:xfrm>
            <a:off x="6729411" y="2981651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kern="0" dirty="0" err="1">
                <a:solidFill>
                  <a:schemeClr val="bg1"/>
                </a:solidFill>
                <a:latin typeface="Gotham Rounded Book" pitchFamily="50" charset="0"/>
              </a:rPr>
              <a:t>capital_gain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43" name="Down Arrow Callout 53">
            <a:extLst>
              <a:ext uri="{FF2B5EF4-FFF2-40B4-BE49-F238E27FC236}">
                <a16:creationId xmlns:a16="http://schemas.microsoft.com/office/drawing/2014/main" id="{7CA3A634-1CAE-42D8-A40A-AF7287DCEBB6}"/>
              </a:ext>
            </a:extLst>
          </p:cNvPr>
          <p:cNvSpPr/>
          <p:nvPr/>
        </p:nvSpPr>
        <p:spPr>
          <a:xfrm>
            <a:off x="8637568" y="3796322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algn="ctr" defTabSz="1219215"/>
            <a:r>
              <a:rPr lang="en-US" sz="1300" dirty="0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income_bracket</a:t>
            </a:r>
            <a:endParaRPr lang="en-US" sz="12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44" name="Down Arrow Callout 53">
            <a:extLst>
              <a:ext uri="{FF2B5EF4-FFF2-40B4-BE49-F238E27FC236}">
                <a16:creationId xmlns:a16="http://schemas.microsoft.com/office/drawing/2014/main" id="{426EAEA1-C5E0-4151-AEF8-7A9081C17902}"/>
              </a:ext>
            </a:extLst>
          </p:cNvPr>
          <p:cNvSpPr/>
          <p:nvPr/>
        </p:nvSpPr>
        <p:spPr>
          <a:xfrm>
            <a:off x="8637568" y="2828720"/>
            <a:ext cx="1461397" cy="937439"/>
          </a:xfrm>
          <a:prstGeom prst="downArrowCallout">
            <a:avLst>
              <a:gd name="adj1" fmla="val 27744"/>
              <a:gd name="adj2" fmla="val 11443"/>
              <a:gd name="adj3" fmla="val 15952"/>
              <a:gd name="adj4" fmla="val 86706"/>
            </a:avLst>
          </a:prstGeom>
          <a:solidFill>
            <a:srgbClr val="2DA9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15"/>
            <a:r>
              <a:rPr lang="en-US" sz="1300" dirty="0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native_country</a:t>
            </a:r>
            <a:endParaRPr lang="en-US" sz="1300" kern="0" dirty="0">
              <a:solidFill>
                <a:prstClr val="white"/>
              </a:solidFill>
              <a:latin typeface="Gotham Rounded Book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93CEC-2913-44AD-8D64-8E3D5FA6F0B8}"/>
              </a:ext>
            </a:extLst>
          </p:cNvPr>
          <p:cNvSpPr txBox="1"/>
          <p:nvPr/>
        </p:nvSpPr>
        <p:spPr>
          <a:xfrm>
            <a:off x="8561715" y="4763924"/>
            <a:ext cx="1800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Gotham Rounded Book" pitchFamily="50" charset="0"/>
              </a:rPr>
              <a:t>Predict Income</a:t>
            </a:r>
          </a:p>
        </p:txBody>
      </p:sp>
    </p:spTree>
    <p:extLst>
      <p:ext uri="{BB962C8B-B14F-4D97-AF65-F5344CB8AC3E}">
        <p14:creationId xmlns:p14="http://schemas.microsoft.com/office/powerpoint/2010/main" val="3416859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Use case Implementation using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4045-9703-4CEE-AFFA-0591F9643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the census_data.csv using pandas library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 the head of the dataset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A8294-8E7F-4DA5-BD42-E39AFE06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637033"/>
            <a:ext cx="10959295" cy="84134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C1446F-E190-4C54-A03A-24E80052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3032424"/>
            <a:ext cx="10959295" cy="315197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0056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C98DA1-2A90-4A46-98B3-55C7662C7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1624520"/>
            <a:ext cx="10959295" cy="23225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Use case Implementation using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4045-9703-4CEE-AFFA-0591F9643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the Label column to 0s and 1s instead of strings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b="1" i="1" dirty="0"/>
              <a:t>Perform a Train Test split on the data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65047-AD32-473C-82A2-6AC267F38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4641329"/>
            <a:ext cx="10959295" cy="11822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128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Use case Implementation using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4045-9703-4CEE-AFFA-0591F9643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the feature columns for the categorical values using vocabulary lists or hash buckets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the feature columns for the continuous values using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numeric_column</a:t>
            </a: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D936C4-5971-4F80-ABFA-02AC29363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662405"/>
            <a:ext cx="10959295" cy="242250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B42F0-73DD-4CAB-A123-2F6F660B6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4722516"/>
            <a:ext cx="10959295" cy="146802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171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Use case Implementation using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4045-9703-4CEE-AFFA-0591F9643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all these variables into a single list with the variable name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feat_cols</a:t>
            </a: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8.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the input function. Batch size it up to you</a:t>
            </a:r>
          </a:p>
          <a:p>
            <a:pPr marL="0" indent="0">
              <a:buNone/>
            </a:pP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9.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the Model with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tf.estimator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using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LinearClassifier</a:t>
            </a: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4DF69A-2C12-42A8-808E-9FC81E99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747995"/>
            <a:ext cx="10959295" cy="57336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3538C-0CAE-499E-9189-5F7E9C5EE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3178765"/>
            <a:ext cx="10959295" cy="36990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839D2-1E35-4C8D-B996-9E3CD19B3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5" y="4406071"/>
            <a:ext cx="10959295" cy="134269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404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Use case Implementation using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4045-9703-4CEE-AFFA-0591F9643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the model for at least 5000 steps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11.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 of the model</a:t>
            </a:r>
          </a:p>
          <a:p>
            <a:pPr marL="0" indent="0">
              <a:buNone/>
            </a:pP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FC23-CFC5-4984-B756-8A934E26D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739084"/>
            <a:ext cx="10959295" cy="38390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CAE73-E1AC-49EC-BAFC-AD3F77D9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2765983"/>
            <a:ext cx="10959295" cy="38440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A4E1BA-3677-42B4-97BC-2B5B6E8CA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5" y="3159561"/>
            <a:ext cx="10959295" cy="300871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457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Use case Implementation using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endParaRPr lang="en-US" sz="3000" dirty="0">
              <a:latin typeface="Gotham Rounded Bol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4045-9703-4CEE-AFFA-0591F9643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 list of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class_ids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 values from the prediction list of dictionaries. These predictions will be used to compare against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y_test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13.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 models performance on Test data</a:t>
            </a:r>
          </a:p>
          <a:p>
            <a:pPr marL="0" indent="0">
              <a:buNone/>
            </a:pP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815BB8-2115-4EE8-AC40-900BE1488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31"/>
          <a:stretch/>
        </p:blipFill>
        <p:spPr>
          <a:xfrm>
            <a:off x="619123" y="1871397"/>
            <a:ext cx="10959295" cy="158132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753F4-94D6-4914-A5D4-FF3F17D79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3" y="4144083"/>
            <a:ext cx="10959295" cy="204866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87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is Deep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1FD7D88-9961-41BF-8061-7D5CD7FBCB5F}"/>
              </a:ext>
            </a:extLst>
          </p:cNvPr>
          <p:cNvGrpSpPr/>
          <p:nvPr/>
        </p:nvGrpSpPr>
        <p:grpSpPr>
          <a:xfrm>
            <a:off x="619125" y="1331290"/>
            <a:ext cx="1584535" cy="1364018"/>
            <a:chOff x="8315977" y="3372675"/>
            <a:chExt cx="3694790" cy="3180589"/>
          </a:xfrm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862B1913-E7A8-4A30-B550-E7D5C6A03EB7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10071476" y="3372675"/>
              <a:ext cx="1479805" cy="1699592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842DC138-471F-4B14-8D37-9A1CF28B6920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9791060" y="4411914"/>
              <a:ext cx="2219707" cy="2048823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 dirty="0">
                <a:solidFill>
                  <a:srgbClr val="445469"/>
                </a:solidFill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D174D2D9-25B4-4D97-8F65-5AAD78B42B67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8315977" y="3796668"/>
              <a:ext cx="2382579" cy="2756596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0D89A8-F3CA-4ADD-93A9-DE1B443BD94F}"/>
              </a:ext>
            </a:extLst>
          </p:cNvPr>
          <p:cNvSpPr/>
          <p:nvPr/>
        </p:nvSpPr>
        <p:spPr>
          <a:xfrm>
            <a:off x="2282601" y="1654195"/>
            <a:ext cx="8531258" cy="9000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Deep Learning is a subset of Machine Learning and it works on the structure and functions of a human brain. It learns from data that is unstructured and uses complex algorithms to train a neural net.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FB712A-89D1-4034-9A0B-00CD6EC226E8}"/>
              </a:ext>
            </a:extLst>
          </p:cNvPr>
          <p:cNvSpPr/>
          <p:nvPr/>
        </p:nvSpPr>
        <p:spPr>
          <a:xfrm>
            <a:off x="3477590" y="2787144"/>
            <a:ext cx="6528458" cy="32711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EF1743F-2CF9-45EE-99F9-D87233978323}"/>
              </a:ext>
            </a:extLst>
          </p:cNvPr>
          <p:cNvSpPr/>
          <p:nvPr/>
        </p:nvSpPr>
        <p:spPr>
          <a:xfrm>
            <a:off x="3236291" y="2832359"/>
            <a:ext cx="3019838" cy="26092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F949598-203A-4FE9-91A7-B551A271A4C7}"/>
              </a:ext>
            </a:extLst>
          </p:cNvPr>
          <p:cNvGrpSpPr/>
          <p:nvPr/>
        </p:nvGrpSpPr>
        <p:grpSpPr>
          <a:xfrm>
            <a:off x="3995089" y="2834538"/>
            <a:ext cx="5106282" cy="2909353"/>
            <a:chOff x="5665799" y="3369796"/>
            <a:chExt cx="5106282" cy="2909353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C19B2642-EC64-4B7F-88DC-0AA1542A62DF}"/>
                </a:ext>
              </a:extLst>
            </p:cNvPr>
            <p:cNvSpPr/>
            <p:nvPr/>
          </p:nvSpPr>
          <p:spPr>
            <a:xfrm>
              <a:off x="9456915" y="3819545"/>
              <a:ext cx="844751" cy="155848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0AFCC5D-48F8-48DC-A2ED-5D33BA20F4E5}"/>
                </a:ext>
              </a:extLst>
            </p:cNvPr>
            <p:cNvSpPr/>
            <p:nvPr/>
          </p:nvSpPr>
          <p:spPr>
            <a:xfrm>
              <a:off x="8240857" y="3369796"/>
              <a:ext cx="857839" cy="26075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E556834C-FCA7-4359-8993-D611883B247F}"/>
                </a:ext>
              </a:extLst>
            </p:cNvPr>
            <p:cNvSpPr/>
            <p:nvPr/>
          </p:nvSpPr>
          <p:spPr>
            <a:xfrm>
              <a:off x="7006602" y="3370281"/>
              <a:ext cx="857839" cy="26075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04B6E796-8AD4-414A-B02C-E0469C2101EB}"/>
                </a:ext>
              </a:extLst>
            </p:cNvPr>
            <p:cNvSpPr/>
            <p:nvPr/>
          </p:nvSpPr>
          <p:spPr>
            <a:xfrm>
              <a:off x="5797485" y="3618798"/>
              <a:ext cx="857839" cy="2179938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C478FCC-A645-4E24-B6E7-59A62A0612DB}"/>
                </a:ext>
              </a:extLst>
            </p:cNvPr>
            <p:cNvGrpSpPr/>
            <p:nvPr/>
          </p:nvGrpSpPr>
          <p:grpSpPr>
            <a:xfrm>
              <a:off x="6038784" y="3411255"/>
              <a:ext cx="4011105" cy="2483728"/>
              <a:chOff x="4420129" y="3883716"/>
              <a:chExt cx="4011105" cy="248372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573F71A-CA0F-44BE-9A05-93C7345EDC5E}"/>
                  </a:ext>
                </a:extLst>
              </p:cNvPr>
              <p:cNvGrpSpPr/>
              <p:nvPr/>
            </p:nvGrpSpPr>
            <p:grpSpPr>
              <a:xfrm>
                <a:off x="4420129" y="4234023"/>
                <a:ext cx="358220" cy="1869650"/>
                <a:chOff x="4420129" y="4053525"/>
                <a:chExt cx="358220" cy="1869650"/>
              </a:xfrm>
            </p:grpSpPr>
            <p:sp>
              <p:nvSpPr>
                <p:cNvPr id="191" name="Flowchart: Connector 190">
                  <a:extLst>
                    <a:ext uri="{FF2B5EF4-FFF2-40B4-BE49-F238E27FC236}">
                      <a16:creationId xmlns:a16="http://schemas.microsoft.com/office/drawing/2014/main" id="{1C9E92DC-FC51-434C-A579-B0B5CA91F843}"/>
                    </a:ext>
                  </a:extLst>
                </p:cNvPr>
                <p:cNvSpPr/>
                <p:nvPr/>
              </p:nvSpPr>
              <p:spPr>
                <a:xfrm>
                  <a:off x="4420130" y="4053525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2" name="Flowchart: Connector 191">
                  <a:extLst>
                    <a:ext uri="{FF2B5EF4-FFF2-40B4-BE49-F238E27FC236}">
                      <a16:creationId xmlns:a16="http://schemas.microsoft.com/office/drawing/2014/main" id="{1C305DDA-F4D4-41B7-A9E4-95B017614EC6}"/>
                    </a:ext>
                  </a:extLst>
                </p:cNvPr>
                <p:cNvSpPr/>
                <p:nvPr/>
              </p:nvSpPr>
              <p:spPr>
                <a:xfrm>
                  <a:off x="4420129" y="4790387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Flowchart: Connector 192">
                  <a:extLst>
                    <a:ext uri="{FF2B5EF4-FFF2-40B4-BE49-F238E27FC236}">
                      <a16:creationId xmlns:a16="http://schemas.microsoft.com/office/drawing/2014/main" id="{492B4F4E-2E73-444F-AD4A-3700045B0CF7}"/>
                    </a:ext>
                  </a:extLst>
                </p:cNvPr>
                <p:cNvSpPr/>
                <p:nvPr/>
              </p:nvSpPr>
              <p:spPr>
                <a:xfrm>
                  <a:off x="4420130" y="5527249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9DE5BC7-D829-4070-B437-D12E7A2B16CD}"/>
                  </a:ext>
                </a:extLst>
              </p:cNvPr>
              <p:cNvGrpSpPr/>
              <p:nvPr/>
            </p:nvGrpSpPr>
            <p:grpSpPr>
              <a:xfrm>
                <a:off x="5637758" y="3902877"/>
                <a:ext cx="358220" cy="2464567"/>
                <a:chOff x="5637758" y="3902877"/>
                <a:chExt cx="358220" cy="2464567"/>
              </a:xfrm>
            </p:grpSpPr>
            <p:sp>
              <p:nvSpPr>
                <p:cNvPr id="187" name="Flowchart: Connector 186">
                  <a:extLst>
                    <a:ext uri="{FF2B5EF4-FFF2-40B4-BE49-F238E27FC236}">
                      <a16:creationId xmlns:a16="http://schemas.microsoft.com/office/drawing/2014/main" id="{79B22C68-A7C0-4A54-9D69-9FEF5D7132BA}"/>
                    </a:ext>
                  </a:extLst>
                </p:cNvPr>
                <p:cNvSpPr/>
                <p:nvPr/>
              </p:nvSpPr>
              <p:spPr>
                <a:xfrm>
                  <a:off x="5637759" y="3902877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Flowchart: Connector 187">
                  <a:extLst>
                    <a:ext uri="{FF2B5EF4-FFF2-40B4-BE49-F238E27FC236}">
                      <a16:creationId xmlns:a16="http://schemas.microsoft.com/office/drawing/2014/main" id="{AF5AA455-7ABC-4073-8258-68BE54B2BE50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Flowchart: Connector 188">
                  <a:extLst>
                    <a:ext uri="{FF2B5EF4-FFF2-40B4-BE49-F238E27FC236}">
                      <a16:creationId xmlns:a16="http://schemas.microsoft.com/office/drawing/2014/main" id="{D0212494-FFEB-47F8-99C1-9C2D6D5DD82A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Flowchart: Connector 189">
                  <a:extLst>
                    <a:ext uri="{FF2B5EF4-FFF2-40B4-BE49-F238E27FC236}">
                      <a16:creationId xmlns:a16="http://schemas.microsoft.com/office/drawing/2014/main" id="{74A20073-98B0-4D48-97FE-1169000C1FA7}"/>
                    </a:ext>
                  </a:extLst>
                </p:cNvPr>
                <p:cNvSpPr/>
                <p:nvPr/>
              </p:nvSpPr>
              <p:spPr>
                <a:xfrm>
                  <a:off x="5637758" y="5971518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89BB8FF-25CB-40ED-9B51-701251F24881}"/>
                  </a:ext>
                </a:extLst>
              </p:cNvPr>
              <p:cNvGrpSpPr/>
              <p:nvPr/>
            </p:nvGrpSpPr>
            <p:grpSpPr>
              <a:xfrm>
                <a:off x="6855386" y="3883716"/>
                <a:ext cx="358220" cy="2464567"/>
                <a:chOff x="5637758" y="3902877"/>
                <a:chExt cx="358220" cy="2464567"/>
              </a:xfrm>
            </p:grpSpPr>
            <p:sp>
              <p:nvSpPr>
                <p:cNvPr id="183" name="Flowchart: Connector 182">
                  <a:extLst>
                    <a:ext uri="{FF2B5EF4-FFF2-40B4-BE49-F238E27FC236}">
                      <a16:creationId xmlns:a16="http://schemas.microsoft.com/office/drawing/2014/main" id="{796ED0D1-A364-4750-B97E-CD7E74E01756}"/>
                    </a:ext>
                  </a:extLst>
                </p:cNvPr>
                <p:cNvSpPr/>
                <p:nvPr/>
              </p:nvSpPr>
              <p:spPr>
                <a:xfrm>
                  <a:off x="5637759" y="3902877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Flowchart: Connector 183">
                  <a:extLst>
                    <a:ext uri="{FF2B5EF4-FFF2-40B4-BE49-F238E27FC236}">
                      <a16:creationId xmlns:a16="http://schemas.microsoft.com/office/drawing/2014/main" id="{AC8F86FB-6049-4219-9668-A15C55BB7120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Flowchart: Connector 184">
                  <a:extLst>
                    <a:ext uri="{FF2B5EF4-FFF2-40B4-BE49-F238E27FC236}">
                      <a16:creationId xmlns:a16="http://schemas.microsoft.com/office/drawing/2014/main" id="{9D1F0E9B-08C3-4C78-A4E3-F45DFED02B5A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Flowchart: Connector 185">
                  <a:extLst>
                    <a:ext uri="{FF2B5EF4-FFF2-40B4-BE49-F238E27FC236}">
                      <a16:creationId xmlns:a16="http://schemas.microsoft.com/office/drawing/2014/main" id="{A8F61554-7DED-466E-8BB7-0332F728FA17}"/>
                    </a:ext>
                  </a:extLst>
                </p:cNvPr>
                <p:cNvSpPr/>
                <p:nvPr/>
              </p:nvSpPr>
              <p:spPr>
                <a:xfrm>
                  <a:off x="5637758" y="5971518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0A55C68-85C4-4961-8A36-7AA06B6DCCCD}"/>
                  </a:ext>
                </a:extLst>
              </p:cNvPr>
              <p:cNvGrpSpPr/>
              <p:nvPr/>
            </p:nvGrpSpPr>
            <p:grpSpPr>
              <a:xfrm>
                <a:off x="8073015" y="4523180"/>
                <a:ext cx="358219" cy="1085473"/>
                <a:chOff x="5637759" y="4592424"/>
                <a:chExt cx="358219" cy="1085473"/>
              </a:xfrm>
            </p:grpSpPr>
            <p:sp>
              <p:nvSpPr>
                <p:cNvPr id="181" name="Flowchart: Connector 180">
                  <a:extLst>
                    <a:ext uri="{FF2B5EF4-FFF2-40B4-BE49-F238E27FC236}">
                      <a16:creationId xmlns:a16="http://schemas.microsoft.com/office/drawing/2014/main" id="{3ED8F2A0-3C04-4613-8AC4-CF02BDCDB45A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rgbClr val="EA67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Flowchart: Connector 181">
                  <a:extLst>
                    <a:ext uri="{FF2B5EF4-FFF2-40B4-BE49-F238E27FC236}">
                      <a16:creationId xmlns:a16="http://schemas.microsoft.com/office/drawing/2014/main" id="{094BE3C8-7B58-4C1F-AF5E-9718DA501261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rgbClr val="EA67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E759A4D8-4550-45E0-ADBE-6D456035AE08}"/>
                  </a:ext>
                </a:extLst>
              </p:cNvPr>
              <p:cNvCxnSpPr>
                <a:stCxn id="191" idx="6"/>
                <a:endCxn id="187" idx="2"/>
              </p:cNvCxnSpPr>
              <p:nvPr/>
            </p:nvCxnSpPr>
            <p:spPr>
              <a:xfrm flipV="1">
                <a:off x="4778349" y="4100840"/>
                <a:ext cx="859410" cy="33114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F0FD97D-FD9E-4D38-87E4-58C2C9C57E3A}"/>
                  </a:ext>
                </a:extLst>
              </p:cNvPr>
              <p:cNvCxnSpPr>
                <a:cxnSpLocks/>
                <a:stCxn id="191" idx="6"/>
                <a:endCxn id="188" idx="2"/>
              </p:cNvCxnSpPr>
              <p:nvPr/>
            </p:nvCxnSpPr>
            <p:spPr>
              <a:xfrm>
                <a:off x="4778349" y="4431986"/>
                <a:ext cx="859410" cy="35840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DD559852-3185-46E0-A560-0BD184FECC8D}"/>
                  </a:ext>
                </a:extLst>
              </p:cNvPr>
              <p:cNvCxnSpPr>
                <a:cxnSpLocks/>
                <a:stCxn id="191" idx="6"/>
                <a:endCxn id="189" idx="2"/>
              </p:cNvCxnSpPr>
              <p:nvPr/>
            </p:nvCxnSpPr>
            <p:spPr>
              <a:xfrm>
                <a:off x="4778349" y="4431986"/>
                <a:ext cx="859410" cy="1047948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F634424-7049-4009-B0B0-CF61892D4955}"/>
                  </a:ext>
                </a:extLst>
              </p:cNvPr>
              <p:cNvCxnSpPr>
                <a:cxnSpLocks/>
                <a:stCxn id="191" idx="6"/>
                <a:endCxn id="190" idx="2"/>
              </p:cNvCxnSpPr>
              <p:nvPr/>
            </p:nvCxnSpPr>
            <p:spPr>
              <a:xfrm>
                <a:off x="4778349" y="4431986"/>
                <a:ext cx="859409" cy="1737495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F9E60D86-E6DE-4CD0-A91A-46486AA44E1F}"/>
                  </a:ext>
                </a:extLst>
              </p:cNvPr>
              <p:cNvCxnSpPr>
                <a:cxnSpLocks/>
                <a:stCxn id="192" idx="6"/>
                <a:endCxn id="187" idx="2"/>
              </p:cNvCxnSpPr>
              <p:nvPr/>
            </p:nvCxnSpPr>
            <p:spPr>
              <a:xfrm flipV="1">
                <a:off x="4778348" y="4100840"/>
                <a:ext cx="859411" cy="1068008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FAA199DF-127A-488A-8219-7AF3E31A36E0}"/>
                  </a:ext>
                </a:extLst>
              </p:cNvPr>
              <p:cNvCxnSpPr>
                <a:cxnSpLocks/>
                <a:stCxn id="192" idx="6"/>
                <a:endCxn id="188" idx="2"/>
              </p:cNvCxnSpPr>
              <p:nvPr/>
            </p:nvCxnSpPr>
            <p:spPr>
              <a:xfrm flipV="1">
                <a:off x="4778348" y="4790387"/>
                <a:ext cx="859411" cy="3784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82278DB-A2CE-45EB-8FF5-90793E986C0A}"/>
                  </a:ext>
                </a:extLst>
              </p:cNvPr>
              <p:cNvCxnSpPr>
                <a:cxnSpLocks/>
                <a:stCxn id="192" idx="6"/>
                <a:endCxn id="189" idx="2"/>
              </p:cNvCxnSpPr>
              <p:nvPr/>
            </p:nvCxnSpPr>
            <p:spPr>
              <a:xfrm>
                <a:off x="4778348" y="5168848"/>
                <a:ext cx="859411" cy="3110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D7CFCCF1-F5E0-4CA7-831F-747F67E6B1F0}"/>
                  </a:ext>
                </a:extLst>
              </p:cNvPr>
              <p:cNvCxnSpPr>
                <a:cxnSpLocks/>
                <a:stCxn id="192" idx="6"/>
                <a:endCxn id="190" idx="2"/>
              </p:cNvCxnSpPr>
              <p:nvPr/>
            </p:nvCxnSpPr>
            <p:spPr>
              <a:xfrm>
                <a:off x="4778348" y="5168848"/>
                <a:ext cx="859410" cy="100063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914817CD-EFA8-451E-BF99-6345F5782854}"/>
                  </a:ext>
                </a:extLst>
              </p:cNvPr>
              <p:cNvCxnSpPr>
                <a:cxnSpLocks/>
                <a:stCxn id="193" idx="6"/>
                <a:endCxn id="187" idx="2"/>
              </p:cNvCxnSpPr>
              <p:nvPr/>
            </p:nvCxnSpPr>
            <p:spPr>
              <a:xfrm flipV="1">
                <a:off x="4778349" y="4100840"/>
                <a:ext cx="859410" cy="180487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11B222FA-CAC2-418C-8824-80A26EBD9A52}"/>
                  </a:ext>
                </a:extLst>
              </p:cNvPr>
              <p:cNvCxnSpPr>
                <a:cxnSpLocks/>
                <a:stCxn id="193" idx="6"/>
                <a:endCxn id="188" idx="2"/>
              </p:cNvCxnSpPr>
              <p:nvPr/>
            </p:nvCxnSpPr>
            <p:spPr>
              <a:xfrm flipV="1">
                <a:off x="4778349" y="4790387"/>
                <a:ext cx="859410" cy="111532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1D308C28-EE3E-4901-80F6-FE60A4A4E220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4778349" y="5479934"/>
                <a:ext cx="859410" cy="42577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7E46A0A2-FFAB-4BDD-BA41-E45E368481E1}"/>
                  </a:ext>
                </a:extLst>
              </p:cNvPr>
              <p:cNvCxnSpPr>
                <a:cxnSpLocks/>
                <a:stCxn id="193" idx="6"/>
                <a:endCxn id="190" idx="2"/>
              </p:cNvCxnSpPr>
              <p:nvPr/>
            </p:nvCxnSpPr>
            <p:spPr>
              <a:xfrm>
                <a:off x="4778349" y="5905710"/>
                <a:ext cx="859409" cy="26377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13DEBF8-D25A-4CB7-9256-0511BCD8FCE0}"/>
                  </a:ext>
                </a:extLst>
              </p:cNvPr>
              <p:cNvCxnSpPr>
                <a:cxnSpLocks/>
                <a:stCxn id="187" idx="6"/>
                <a:endCxn id="183" idx="2"/>
              </p:cNvCxnSpPr>
              <p:nvPr/>
            </p:nvCxnSpPr>
            <p:spPr>
              <a:xfrm flipV="1">
                <a:off x="5995978" y="4081679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F07236A6-8110-4E8B-B1D7-4DF2C2F249B3}"/>
                  </a:ext>
                </a:extLst>
              </p:cNvPr>
              <p:cNvCxnSpPr>
                <a:cxnSpLocks/>
                <a:stCxn id="187" idx="6"/>
                <a:endCxn id="186" idx="1"/>
              </p:cNvCxnSpPr>
              <p:nvPr/>
            </p:nvCxnSpPr>
            <p:spPr>
              <a:xfrm>
                <a:off x="5995978" y="4100840"/>
                <a:ext cx="911868" cy="190949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B091978D-B47E-4A44-96B3-6945FF7C1E94}"/>
                  </a:ext>
                </a:extLst>
              </p:cNvPr>
              <p:cNvCxnSpPr>
                <a:cxnSpLocks/>
                <a:stCxn id="187" idx="6"/>
                <a:endCxn id="184" idx="1"/>
              </p:cNvCxnSpPr>
              <p:nvPr/>
            </p:nvCxnSpPr>
            <p:spPr>
              <a:xfrm>
                <a:off x="5995978" y="4100840"/>
                <a:ext cx="911869" cy="530405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E3403398-8803-4DFC-9D2E-5B24D90C50C1}"/>
                  </a:ext>
                </a:extLst>
              </p:cNvPr>
              <p:cNvCxnSpPr>
                <a:cxnSpLocks/>
                <a:stCxn id="187" idx="6"/>
                <a:endCxn id="185" idx="1"/>
              </p:cNvCxnSpPr>
              <p:nvPr/>
            </p:nvCxnSpPr>
            <p:spPr>
              <a:xfrm>
                <a:off x="5995978" y="4100840"/>
                <a:ext cx="911869" cy="1219952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23986B7D-4D56-4D25-80C4-FFA0771A2AEB}"/>
                  </a:ext>
                </a:extLst>
              </p:cNvPr>
              <p:cNvCxnSpPr>
                <a:cxnSpLocks/>
                <a:stCxn id="188" idx="6"/>
                <a:endCxn id="183" idx="3"/>
              </p:cNvCxnSpPr>
              <p:nvPr/>
            </p:nvCxnSpPr>
            <p:spPr>
              <a:xfrm flipV="1">
                <a:off x="5995978" y="4221660"/>
                <a:ext cx="911869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1AA4D181-A8D4-40CB-BF1B-6CE71552FB42}"/>
                  </a:ext>
                </a:extLst>
              </p:cNvPr>
              <p:cNvCxnSpPr>
                <a:cxnSpLocks/>
                <a:stCxn id="188" idx="6"/>
                <a:endCxn id="184" idx="2"/>
              </p:cNvCxnSpPr>
              <p:nvPr/>
            </p:nvCxnSpPr>
            <p:spPr>
              <a:xfrm flipV="1">
                <a:off x="5995978" y="4771226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54F5B790-794F-49AE-ACE8-30FEFA2991CC}"/>
                  </a:ext>
                </a:extLst>
              </p:cNvPr>
              <p:cNvCxnSpPr>
                <a:cxnSpLocks/>
                <a:stCxn id="188" idx="6"/>
                <a:endCxn id="185" idx="2"/>
              </p:cNvCxnSpPr>
              <p:nvPr/>
            </p:nvCxnSpPr>
            <p:spPr>
              <a:xfrm>
                <a:off x="5995978" y="4790387"/>
                <a:ext cx="859409" cy="6703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70C98909-A70B-4BE7-8FAA-5921D38C2661}"/>
                  </a:ext>
                </a:extLst>
              </p:cNvPr>
              <p:cNvCxnSpPr>
                <a:cxnSpLocks/>
                <a:stCxn id="188" idx="6"/>
                <a:endCxn id="186" idx="2"/>
              </p:cNvCxnSpPr>
              <p:nvPr/>
            </p:nvCxnSpPr>
            <p:spPr>
              <a:xfrm>
                <a:off x="5995978" y="4790387"/>
                <a:ext cx="859408" cy="135993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4AD7A972-A6A3-4BDE-9669-0484019EF300}"/>
                  </a:ext>
                </a:extLst>
              </p:cNvPr>
              <p:cNvCxnSpPr>
                <a:cxnSpLocks/>
                <a:stCxn id="189" idx="6"/>
                <a:endCxn id="183" idx="4"/>
              </p:cNvCxnSpPr>
              <p:nvPr/>
            </p:nvCxnSpPr>
            <p:spPr>
              <a:xfrm flipV="1">
                <a:off x="5995978" y="4279642"/>
                <a:ext cx="1038519" cy="1200292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8B1EB51E-DC36-4BE5-BC29-78153C9E6C8D}"/>
                  </a:ext>
                </a:extLst>
              </p:cNvPr>
              <p:cNvCxnSpPr>
                <a:cxnSpLocks/>
                <a:stCxn id="189" idx="6"/>
                <a:endCxn id="184" idx="3"/>
              </p:cNvCxnSpPr>
              <p:nvPr/>
            </p:nvCxnSpPr>
            <p:spPr>
              <a:xfrm flipV="1">
                <a:off x="5995978" y="4911207"/>
                <a:ext cx="911869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57F12890-E58E-4689-87C6-169ED1363BFF}"/>
                  </a:ext>
                </a:extLst>
              </p:cNvPr>
              <p:cNvCxnSpPr>
                <a:cxnSpLocks/>
                <a:stCxn id="189" idx="6"/>
                <a:endCxn id="185" idx="3"/>
              </p:cNvCxnSpPr>
              <p:nvPr/>
            </p:nvCxnSpPr>
            <p:spPr>
              <a:xfrm>
                <a:off x="5995978" y="5479934"/>
                <a:ext cx="911869" cy="12082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AED6436D-510B-4BB6-93E2-A46AF52B65E1}"/>
                  </a:ext>
                </a:extLst>
              </p:cNvPr>
              <p:cNvCxnSpPr>
                <a:cxnSpLocks/>
                <a:stCxn id="189" idx="6"/>
                <a:endCxn id="186" idx="2"/>
              </p:cNvCxnSpPr>
              <p:nvPr/>
            </p:nvCxnSpPr>
            <p:spPr>
              <a:xfrm>
                <a:off x="5995978" y="5479934"/>
                <a:ext cx="859408" cy="6703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4EA10FDC-56B9-4CE9-9CFC-7255AD7068F7}"/>
                  </a:ext>
                </a:extLst>
              </p:cNvPr>
              <p:cNvCxnSpPr>
                <a:cxnSpLocks/>
                <a:stCxn id="190" idx="6"/>
                <a:endCxn id="183" idx="3"/>
              </p:cNvCxnSpPr>
              <p:nvPr/>
            </p:nvCxnSpPr>
            <p:spPr>
              <a:xfrm flipV="1">
                <a:off x="5995977" y="4221660"/>
                <a:ext cx="911870" cy="194782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117BA015-756C-4B63-AAEC-97C4A0C3970E}"/>
                  </a:ext>
                </a:extLst>
              </p:cNvPr>
              <p:cNvCxnSpPr>
                <a:cxnSpLocks/>
                <a:stCxn id="190" idx="6"/>
                <a:endCxn id="186" idx="2"/>
              </p:cNvCxnSpPr>
              <p:nvPr/>
            </p:nvCxnSpPr>
            <p:spPr>
              <a:xfrm flipV="1">
                <a:off x="5995977" y="6150320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6C0900CD-D3C4-462E-BA6C-6C766EF7CBB4}"/>
                  </a:ext>
                </a:extLst>
              </p:cNvPr>
              <p:cNvCxnSpPr>
                <a:cxnSpLocks/>
                <a:stCxn id="190" idx="6"/>
                <a:endCxn id="185" idx="3"/>
              </p:cNvCxnSpPr>
              <p:nvPr/>
            </p:nvCxnSpPr>
            <p:spPr>
              <a:xfrm flipV="1">
                <a:off x="5995977" y="5600754"/>
                <a:ext cx="911870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15BB8FAB-5C2A-4FF3-B725-C1A75C479B60}"/>
                  </a:ext>
                </a:extLst>
              </p:cNvPr>
              <p:cNvCxnSpPr>
                <a:cxnSpLocks/>
                <a:stCxn id="190" idx="6"/>
                <a:endCxn id="184" idx="3"/>
              </p:cNvCxnSpPr>
              <p:nvPr/>
            </p:nvCxnSpPr>
            <p:spPr>
              <a:xfrm flipV="1">
                <a:off x="5995977" y="4911207"/>
                <a:ext cx="911870" cy="1258274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E4E90350-2467-4DCE-A61A-99439F1F9B6F}"/>
                  </a:ext>
                </a:extLst>
              </p:cNvPr>
              <p:cNvCxnSpPr>
                <a:cxnSpLocks/>
                <a:stCxn id="183" idx="6"/>
                <a:endCxn id="181" idx="1"/>
              </p:cNvCxnSpPr>
              <p:nvPr/>
            </p:nvCxnSpPr>
            <p:spPr>
              <a:xfrm>
                <a:off x="7213606" y="4081679"/>
                <a:ext cx="911869" cy="4994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80793339-F508-4DDE-B2EE-2BF2602B70EB}"/>
                  </a:ext>
                </a:extLst>
              </p:cNvPr>
              <p:cNvCxnSpPr>
                <a:cxnSpLocks/>
                <a:stCxn id="183" idx="6"/>
                <a:endCxn id="182" idx="1"/>
              </p:cNvCxnSpPr>
              <p:nvPr/>
            </p:nvCxnSpPr>
            <p:spPr>
              <a:xfrm>
                <a:off x="7213606" y="4081679"/>
                <a:ext cx="911869" cy="118903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0266AC41-CE48-47AC-A596-10BBED2995FC}"/>
                  </a:ext>
                </a:extLst>
              </p:cNvPr>
              <p:cNvCxnSpPr>
                <a:cxnSpLocks/>
                <a:stCxn id="184" idx="6"/>
                <a:endCxn id="181" idx="2"/>
              </p:cNvCxnSpPr>
              <p:nvPr/>
            </p:nvCxnSpPr>
            <p:spPr>
              <a:xfrm flipV="1">
                <a:off x="7213606" y="4721143"/>
                <a:ext cx="859409" cy="500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71E96A1C-5E57-4C4F-89DE-D063BF665C16}"/>
                  </a:ext>
                </a:extLst>
              </p:cNvPr>
              <p:cNvCxnSpPr>
                <a:cxnSpLocks/>
                <a:stCxn id="184" idx="6"/>
                <a:endCxn id="182" idx="2"/>
              </p:cNvCxnSpPr>
              <p:nvPr/>
            </p:nvCxnSpPr>
            <p:spPr>
              <a:xfrm>
                <a:off x="7213606" y="4771226"/>
                <a:ext cx="859409" cy="639464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6B623E7C-26A8-41D1-BF5F-C880B68DBA47}"/>
                  </a:ext>
                </a:extLst>
              </p:cNvPr>
              <p:cNvCxnSpPr>
                <a:cxnSpLocks/>
                <a:stCxn id="185" idx="6"/>
                <a:endCxn id="182" idx="2"/>
              </p:cNvCxnSpPr>
              <p:nvPr/>
            </p:nvCxnSpPr>
            <p:spPr>
              <a:xfrm flipV="1">
                <a:off x="7213606" y="5410690"/>
                <a:ext cx="859409" cy="500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41F50C47-33FB-4680-80DD-CE41E0406AF5}"/>
                  </a:ext>
                </a:extLst>
              </p:cNvPr>
              <p:cNvCxnSpPr>
                <a:cxnSpLocks/>
                <a:stCxn id="185" idx="6"/>
                <a:endCxn id="181" idx="3"/>
              </p:cNvCxnSpPr>
              <p:nvPr/>
            </p:nvCxnSpPr>
            <p:spPr>
              <a:xfrm flipV="1">
                <a:off x="7213606" y="4861124"/>
                <a:ext cx="911869" cy="59964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051535CC-CDAA-40F7-A6DA-49C8AB8B187D}"/>
                  </a:ext>
                </a:extLst>
              </p:cNvPr>
              <p:cNvCxnSpPr>
                <a:cxnSpLocks/>
                <a:stCxn id="186" idx="6"/>
                <a:endCxn id="182" idx="3"/>
              </p:cNvCxnSpPr>
              <p:nvPr/>
            </p:nvCxnSpPr>
            <p:spPr>
              <a:xfrm flipV="1">
                <a:off x="7213605" y="5550671"/>
                <a:ext cx="911870" cy="59964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6C587B9C-933A-4F06-910B-742232768FE9}"/>
                  </a:ext>
                </a:extLst>
              </p:cNvPr>
              <p:cNvCxnSpPr>
                <a:cxnSpLocks/>
                <a:stCxn id="186" idx="6"/>
                <a:endCxn id="181" idx="3"/>
              </p:cNvCxnSpPr>
              <p:nvPr/>
            </p:nvCxnSpPr>
            <p:spPr>
              <a:xfrm flipV="1">
                <a:off x="7213605" y="4861124"/>
                <a:ext cx="911870" cy="128919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1E8DDEA-459C-41F0-813E-D2C87CB6C8C1}"/>
                </a:ext>
              </a:extLst>
            </p:cNvPr>
            <p:cNvCxnSpPr>
              <a:cxnSpLocks/>
              <a:stCxn id="181" idx="6"/>
            </p:cNvCxnSpPr>
            <p:nvPr/>
          </p:nvCxnSpPr>
          <p:spPr>
            <a:xfrm>
              <a:off x="10049889" y="4248682"/>
              <a:ext cx="72219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1F4DDD1-08CD-495C-AAEA-D95DC38263D6}"/>
                </a:ext>
              </a:extLst>
            </p:cNvPr>
            <p:cNvCxnSpPr>
              <a:cxnSpLocks/>
              <a:stCxn id="182" idx="6"/>
            </p:cNvCxnSpPr>
            <p:nvPr/>
          </p:nvCxnSpPr>
          <p:spPr>
            <a:xfrm>
              <a:off x="10049889" y="4938229"/>
              <a:ext cx="72219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D87DD8B-C0DA-47A6-A2F4-0764ECC18986}"/>
                </a:ext>
              </a:extLst>
            </p:cNvPr>
            <p:cNvSpPr txBox="1"/>
            <p:nvPr/>
          </p:nvSpPr>
          <p:spPr>
            <a:xfrm>
              <a:off x="5665799" y="5913056"/>
              <a:ext cx="139073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Input Layer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FC6BD4-BC42-4BF0-9DDF-9A45F552E429}"/>
                </a:ext>
              </a:extLst>
            </p:cNvPr>
            <p:cNvSpPr txBox="1"/>
            <p:nvPr/>
          </p:nvSpPr>
          <p:spPr>
            <a:xfrm>
              <a:off x="7277993" y="5955984"/>
              <a:ext cx="158514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Hidden Layers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ECECD34-9076-417C-9255-993A6099B007}"/>
                </a:ext>
              </a:extLst>
            </p:cNvPr>
            <p:cNvSpPr txBox="1"/>
            <p:nvPr/>
          </p:nvSpPr>
          <p:spPr>
            <a:xfrm>
              <a:off x="9261965" y="5913056"/>
              <a:ext cx="14838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Output Layer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BD4203A-72C1-4843-A5E1-CC31835FD5F5}"/>
              </a:ext>
            </a:extLst>
          </p:cNvPr>
          <p:cNvSpPr/>
          <p:nvPr/>
        </p:nvSpPr>
        <p:spPr>
          <a:xfrm flipH="1">
            <a:off x="4984614" y="2704769"/>
            <a:ext cx="5087471" cy="273681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3B415AA-D967-40DC-991F-CE500B9B98F6}"/>
              </a:ext>
            </a:extLst>
          </p:cNvPr>
          <p:cNvSpPr/>
          <p:nvPr/>
        </p:nvSpPr>
        <p:spPr>
          <a:xfrm flipH="1">
            <a:off x="5483963" y="5392508"/>
            <a:ext cx="5087471" cy="506097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A0C8EF-BFB0-4934-8693-94EB17808EF5}"/>
              </a:ext>
            </a:extLst>
          </p:cNvPr>
          <p:cNvSpPr/>
          <p:nvPr/>
        </p:nvSpPr>
        <p:spPr>
          <a:xfrm>
            <a:off x="5485563" y="3642644"/>
            <a:ext cx="3190652" cy="8700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Accepts large volumes of data as input to build the network</a:t>
            </a:r>
          </a:p>
        </p:txBody>
      </p:sp>
    </p:spTree>
    <p:extLst>
      <p:ext uri="{BB962C8B-B14F-4D97-AF65-F5344CB8AC3E}">
        <p14:creationId xmlns:p14="http://schemas.microsoft.com/office/powerpoint/2010/main" val="9991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is Deep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1FD7D88-9961-41BF-8061-7D5CD7FBCB5F}"/>
              </a:ext>
            </a:extLst>
          </p:cNvPr>
          <p:cNvGrpSpPr/>
          <p:nvPr/>
        </p:nvGrpSpPr>
        <p:grpSpPr>
          <a:xfrm>
            <a:off x="619125" y="1331290"/>
            <a:ext cx="1584535" cy="1364018"/>
            <a:chOff x="8315977" y="3372675"/>
            <a:chExt cx="3694790" cy="3180589"/>
          </a:xfrm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862B1913-E7A8-4A30-B550-E7D5C6A03EB7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10071476" y="3372675"/>
              <a:ext cx="1479805" cy="1699592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842DC138-471F-4B14-8D37-9A1CF28B6920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9791060" y="4411914"/>
              <a:ext cx="2219707" cy="2048823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 dirty="0">
                <a:solidFill>
                  <a:srgbClr val="445469"/>
                </a:solidFill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D174D2D9-25B4-4D97-8F65-5AAD78B42B67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8315977" y="3796668"/>
              <a:ext cx="2382579" cy="2756596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0D89A8-F3CA-4ADD-93A9-DE1B443BD94F}"/>
              </a:ext>
            </a:extLst>
          </p:cNvPr>
          <p:cNvSpPr/>
          <p:nvPr/>
        </p:nvSpPr>
        <p:spPr>
          <a:xfrm>
            <a:off x="2282601" y="1654195"/>
            <a:ext cx="8531258" cy="9000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Deep Learning is a subset of Machine Learning and it works on the structure and functions of a human brain. It learns from data that is unstructured and uses complex algorithms to train a neural net.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2EFA3AB-C74C-4879-ABB3-F49A1D98B096}"/>
              </a:ext>
            </a:extLst>
          </p:cNvPr>
          <p:cNvGrpSpPr/>
          <p:nvPr/>
        </p:nvGrpSpPr>
        <p:grpSpPr>
          <a:xfrm>
            <a:off x="3995089" y="2834538"/>
            <a:ext cx="5106282" cy="2909353"/>
            <a:chOff x="5665799" y="3369796"/>
            <a:chExt cx="5106282" cy="2909353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FA7A4DD-2F03-4040-BB4C-5EADB94D17D8}"/>
                </a:ext>
              </a:extLst>
            </p:cNvPr>
            <p:cNvSpPr/>
            <p:nvPr/>
          </p:nvSpPr>
          <p:spPr>
            <a:xfrm>
              <a:off x="9456915" y="3819545"/>
              <a:ext cx="844751" cy="155848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4CCAA39-BF7E-420B-8AE1-F098C431C86B}"/>
                </a:ext>
              </a:extLst>
            </p:cNvPr>
            <p:cNvSpPr/>
            <p:nvPr/>
          </p:nvSpPr>
          <p:spPr>
            <a:xfrm>
              <a:off x="8240857" y="3369796"/>
              <a:ext cx="857839" cy="26075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65DBDC7-D54A-48D3-94E5-8ED685203036}"/>
                </a:ext>
              </a:extLst>
            </p:cNvPr>
            <p:cNvSpPr/>
            <p:nvPr/>
          </p:nvSpPr>
          <p:spPr>
            <a:xfrm>
              <a:off x="7006602" y="3370281"/>
              <a:ext cx="857839" cy="26075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028A3EAD-6889-4CEE-BA43-E4E5393A2BB5}"/>
                </a:ext>
              </a:extLst>
            </p:cNvPr>
            <p:cNvSpPr/>
            <p:nvPr/>
          </p:nvSpPr>
          <p:spPr>
            <a:xfrm>
              <a:off x="5797485" y="3618798"/>
              <a:ext cx="857839" cy="2179938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CFF639F-E0FC-42C7-843F-6A1E092F3F85}"/>
                </a:ext>
              </a:extLst>
            </p:cNvPr>
            <p:cNvGrpSpPr/>
            <p:nvPr/>
          </p:nvGrpSpPr>
          <p:grpSpPr>
            <a:xfrm>
              <a:off x="6038784" y="3411255"/>
              <a:ext cx="4011105" cy="2483728"/>
              <a:chOff x="4420129" y="3883716"/>
              <a:chExt cx="4011105" cy="248372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A3A2AF9F-9296-4414-B4BC-FAF1EEB6E46E}"/>
                  </a:ext>
                </a:extLst>
              </p:cNvPr>
              <p:cNvGrpSpPr/>
              <p:nvPr/>
            </p:nvGrpSpPr>
            <p:grpSpPr>
              <a:xfrm>
                <a:off x="4420129" y="4234023"/>
                <a:ext cx="358220" cy="1869650"/>
                <a:chOff x="4420129" y="4053525"/>
                <a:chExt cx="358220" cy="1869650"/>
              </a:xfrm>
            </p:grpSpPr>
            <p:sp>
              <p:nvSpPr>
                <p:cNvPr id="191" name="Flowchart: Connector 190">
                  <a:extLst>
                    <a:ext uri="{FF2B5EF4-FFF2-40B4-BE49-F238E27FC236}">
                      <a16:creationId xmlns:a16="http://schemas.microsoft.com/office/drawing/2014/main" id="{B8843E54-F317-4090-9156-71792D59613B}"/>
                    </a:ext>
                  </a:extLst>
                </p:cNvPr>
                <p:cNvSpPr/>
                <p:nvPr/>
              </p:nvSpPr>
              <p:spPr>
                <a:xfrm>
                  <a:off x="4420130" y="4053525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2" name="Flowchart: Connector 191">
                  <a:extLst>
                    <a:ext uri="{FF2B5EF4-FFF2-40B4-BE49-F238E27FC236}">
                      <a16:creationId xmlns:a16="http://schemas.microsoft.com/office/drawing/2014/main" id="{319FAD8F-7ECD-4AF3-864A-B316306CD1DD}"/>
                    </a:ext>
                  </a:extLst>
                </p:cNvPr>
                <p:cNvSpPr/>
                <p:nvPr/>
              </p:nvSpPr>
              <p:spPr>
                <a:xfrm>
                  <a:off x="4420129" y="4790387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Flowchart: Connector 192">
                  <a:extLst>
                    <a:ext uri="{FF2B5EF4-FFF2-40B4-BE49-F238E27FC236}">
                      <a16:creationId xmlns:a16="http://schemas.microsoft.com/office/drawing/2014/main" id="{D35310F2-2B8F-44D9-8861-36FE7F44FED7}"/>
                    </a:ext>
                  </a:extLst>
                </p:cNvPr>
                <p:cNvSpPr/>
                <p:nvPr/>
              </p:nvSpPr>
              <p:spPr>
                <a:xfrm>
                  <a:off x="4420130" y="5527249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AF15CE7-B202-450B-B158-EE2F37E05C55}"/>
                  </a:ext>
                </a:extLst>
              </p:cNvPr>
              <p:cNvGrpSpPr/>
              <p:nvPr/>
            </p:nvGrpSpPr>
            <p:grpSpPr>
              <a:xfrm>
                <a:off x="5637758" y="3902877"/>
                <a:ext cx="358220" cy="2464567"/>
                <a:chOff x="5637758" y="3902877"/>
                <a:chExt cx="358220" cy="2464567"/>
              </a:xfrm>
            </p:grpSpPr>
            <p:sp>
              <p:nvSpPr>
                <p:cNvPr id="187" name="Flowchart: Connector 186">
                  <a:extLst>
                    <a:ext uri="{FF2B5EF4-FFF2-40B4-BE49-F238E27FC236}">
                      <a16:creationId xmlns:a16="http://schemas.microsoft.com/office/drawing/2014/main" id="{6D6A343F-3874-4AF9-B7D0-ECDB8810E2D9}"/>
                    </a:ext>
                  </a:extLst>
                </p:cNvPr>
                <p:cNvSpPr/>
                <p:nvPr/>
              </p:nvSpPr>
              <p:spPr>
                <a:xfrm>
                  <a:off x="5637759" y="3902877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Flowchart: Connector 187">
                  <a:extLst>
                    <a:ext uri="{FF2B5EF4-FFF2-40B4-BE49-F238E27FC236}">
                      <a16:creationId xmlns:a16="http://schemas.microsoft.com/office/drawing/2014/main" id="{C01FF928-083A-43EE-9D13-5B0902036BA4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Flowchart: Connector 188">
                  <a:extLst>
                    <a:ext uri="{FF2B5EF4-FFF2-40B4-BE49-F238E27FC236}">
                      <a16:creationId xmlns:a16="http://schemas.microsoft.com/office/drawing/2014/main" id="{26F450A8-C6CC-446D-8A25-1DBAFD3D5C3E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Flowchart: Connector 189">
                  <a:extLst>
                    <a:ext uri="{FF2B5EF4-FFF2-40B4-BE49-F238E27FC236}">
                      <a16:creationId xmlns:a16="http://schemas.microsoft.com/office/drawing/2014/main" id="{DDE902E6-C8D3-4E5F-94D4-A4B1BB02B025}"/>
                    </a:ext>
                  </a:extLst>
                </p:cNvPr>
                <p:cNvSpPr/>
                <p:nvPr/>
              </p:nvSpPr>
              <p:spPr>
                <a:xfrm>
                  <a:off x="5637758" y="5971518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DE40331-A52C-4E47-8E17-479ABEFA7A25}"/>
                  </a:ext>
                </a:extLst>
              </p:cNvPr>
              <p:cNvGrpSpPr/>
              <p:nvPr/>
            </p:nvGrpSpPr>
            <p:grpSpPr>
              <a:xfrm>
                <a:off x="6855386" y="3883716"/>
                <a:ext cx="358220" cy="2464567"/>
                <a:chOff x="5637758" y="3902877"/>
                <a:chExt cx="358220" cy="2464567"/>
              </a:xfrm>
            </p:grpSpPr>
            <p:sp>
              <p:nvSpPr>
                <p:cNvPr id="183" name="Flowchart: Connector 182">
                  <a:extLst>
                    <a:ext uri="{FF2B5EF4-FFF2-40B4-BE49-F238E27FC236}">
                      <a16:creationId xmlns:a16="http://schemas.microsoft.com/office/drawing/2014/main" id="{F9482246-3A99-4E27-B2BB-146EA7DCDE5B}"/>
                    </a:ext>
                  </a:extLst>
                </p:cNvPr>
                <p:cNvSpPr/>
                <p:nvPr/>
              </p:nvSpPr>
              <p:spPr>
                <a:xfrm>
                  <a:off x="5637759" y="3902877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Flowchart: Connector 183">
                  <a:extLst>
                    <a:ext uri="{FF2B5EF4-FFF2-40B4-BE49-F238E27FC236}">
                      <a16:creationId xmlns:a16="http://schemas.microsoft.com/office/drawing/2014/main" id="{91E406C8-03F2-4C44-B41C-CA19364F26B6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Flowchart: Connector 184">
                  <a:extLst>
                    <a:ext uri="{FF2B5EF4-FFF2-40B4-BE49-F238E27FC236}">
                      <a16:creationId xmlns:a16="http://schemas.microsoft.com/office/drawing/2014/main" id="{CD3A345F-7174-4E1A-B123-AF670219E9E6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Flowchart: Connector 185">
                  <a:extLst>
                    <a:ext uri="{FF2B5EF4-FFF2-40B4-BE49-F238E27FC236}">
                      <a16:creationId xmlns:a16="http://schemas.microsoft.com/office/drawing/2014/main" id="{2AE155EF-A439-4DEE-9080-DBBDE1A66023}"/>
                    </a:ext>
                  </a:extLst>
                </p:cNvPr>
                <p:cNvSpPr/>
                <p:nvPr/>
              </p:nvSpPr>
              <p:spPr>
                <a:xfrm>
                  <a:off x="5637758" y="5971518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95B725C-6D45-4038-A28A-AAAF35123DD4}"/>
                  </a:ext>
                </a:extLst>
              </p:cNvPr>
              <p:cNvGrpSpPr/>
              <p:nvPr/>
            </p:nvGrpSpPr>
            <p:grpSpPr>
              <a:xfrm>
                <a:off x="8073015" y="4523180"/>
                <a:ext cx="358219" cy="1085473"/>
                <a:chOff x="5637759" y="4592424"/>
                <a:chExt cx="358219" cy="1085473"/>
              </a:xfrm>
            </p:grpSpPr>
            <p:sp>
              <p:nvSpPr>
                <p:cNvPr id="181" name="Flowchart: Connector 180">
                  <a:extLst>
                    <a:ext uri="{FF2B5EF4-FFF2-40B4-BE49-F238E27FC236}">
                      <a16:creationId xmlns:a16="http://schemas.microsoft.com/office/drawing/2014/main" id="{340763C9-6D7F-4BB8-82B7-4E951E0D8E67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rgbClr val="EA67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Flowchart: Connector 181">
                  <a:extLst>
                    <a:ext uri="{FF2B5EF4-FFF2-40B4-BE49-F238E27FC236}">
                      <a16:creationId xmlns:a16="http://schemas.microsoft.com/office/drawing/2014/main" id="{FA39FEE5-0827-4854-B3EC-39E62E225703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rgbClr val="EA67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8AC6CBD6-F4AA-49E0-9C28-D814A850DDFF}"/>
                  </a:ext>
                </a:extLst>
              </p:cNvPr>
              <p:cNvCxnSpPr>
                <a:stCxn id="191" idx="6"/>
                <a:endCxn id="187" idx="2"/>
              </p:cNvCxnSpPr>
              <p:nvPr/>
            </p:nvCxnSpPr>
            <p:spPr>
              <a:xfrm flipV="1">
                <a:off x="4778349" y="4100840"/>
                <a:ext cx="859410" cy="33114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C96C56A-42C3-4906-A836-6020F733708D}"/>
                  </a:ext>
                </a:extLst>
              </p:cNvPr>
              <p:cNvCxnSpPr>
                <a:cxnSpLocks/>
                <a:stCxn id="191" idx="6"/>
                <a:endCxn id="188" idx="2"/>
              </p:cNvCxnSpPr>
              <p:nvPr/>
            </p:nvCxnSpPr>
            <p:spPr>
              <a:xfrm>
                <a:off x="4778349" y="4431986"/>
                <a:ext cx="859410" cy="35840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5F1F6940-1669-4E33-84AE-AF64A3ECDA73}"/>
                  </a:ext>
                </a:extLst>
              </p:cNvPr>
              <p:cNvCxnSpPr>
                <a:cxnSpLocks/>
                <a:stCxn id="191" idx="6"/>
                <a:endCxn id="189" idx="2"/>
              </p:cNvCxnSpPr>
              <p:nvPr/>
            </p:nvCxnSpPr>
            <p:spPr>
              <a:xfrm>
                <a:off x="4778349" y="4431986"/>
                <a:ext cx="859410" cy="1047948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E24AB90C-8776-4E3D-9118-F908BCCE77CF}"/>
                  </a:ext>
                </a:extLst>
              </p:cNvPr>
              <p:cNvCxnSpPr>
                <a:cxnSpLocks/>
                <a:stCxn id="191" idx="6"/>
                <a:endCxn id="190" idx="2"/>
              </p:cNvCxnSpPr>
              <p:nvPr/>
            </p:nvCxnSpPr>
            <p:spPr>
              <a:xfrm>
                <a:off x="4778349" y="4431986"/>
                <a:ext cx="859409" cy="1737495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6B7C8DF1-1837-4398-A411-D521F1F82D9D}"/>
                  </a:ext>
                </a:extLst>
              </p:cNvPr>
              <p:cNvCxnSpPr>
                <a:cxnSpLocks/>
                <a:stCxn id="192" idx="6"/>
                <a:endCxn id="187" idx="2"/>
              </p:cNvCxnSpPr>
              <p:nvPr/>
            </p:nvCxnSpPr>
            <p:spPr>
              <a:xfrm flipV="1">
                <a:off x="4778348" y="4100840"/>
                <a:ext cx="859411" cy="1068008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55ACA58-48B7-4EC0-BF3A-69AC60E08AC3}"/>
                  </a:ext>
                </a:extLst>
              </p:cNvPr>
              <p:cNvCxnSpPr>
                <a:cxnSpLocks/>
                <a:stCxn id="192" idx="6"/>
                <a:endCxn id="188" idx="2"/>
              </p:cNvCxnSpPr>
              <p:nvPr/>
            </p:nvCxnSpPr>
            <p:spPr>
              <a:xfrm flipV="1">
                <a:off x="4778348" y="4790387"/>
                <a:ext cx="859411" cy="3784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0F0071F-312E-4E0E-9865-B80EF40472BF}"/>
                  </a:ext>
                </a:extLst>
              </p:cNvPr>
              <p:cNvCxnSpPr>
                <a:cxnSpLocks/>
                <a:stCxn id="192" idx="6"/>
                <a:endCxn id="189" idx="2"/>
              </p:cNvCxnSpPr>
              <p:nvPr/>
            </p:nvCxnSpPr>
            <p:spPr>
              <a:xfrm>
                <a:off x="4778348" y="5168848"/>
                <a:ext cx="859411" cy="3110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2D61DFFD-F730-47B2-BE46-1D2A339CA3F1}"/>
                  </a:ext>
                </a:extLst>
              </p:cNvPr>
              <p:cNvCxnSpPr>
                <a:cxnSpLocks/>
                <a:stCxn id="192" idx="6"/>
                <a:endCxn id="190" idx="2"/>
              </p:cNvCxnSpPr>
              <p:nvPr/>
            </p:nvCxnSpPr>
            <p:spPr>
              <a:xfrm>
                <a:off x="4778348" y="5168848"/>
                <a:ext cx="859410" cy="100063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90FF6C47-3650-4AFF-8EA0-840E7027AA12}"/>
                  </a:ext>
                </a:extLst>
              </p:cNvPr>
              <p:cNvCxnSpPr>
                <a:cxnSpLocks/>
                <a:stCxn id="193" idx="6"/>
                <a:endCxn id="187" idx="2"/>
              </p:cNvCxnSpPr>
              <p:nvPr/>
            </p:nvCxnSpPr>
            <p:spPr>
              <a:xfrm flipV="1">
                <a:off x="4778349" y="4100840"/>
                <a:ext cx="859410" cy="180487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909AB01E-4763-4505-A69A-D5A616D9B991}"/>
                  </a:ext>
                </a:extLst>
              </p:cNvPr>
              <p:cNvCxnSpPr>
                <a:cxnSpLocks/>
                <a:stCxn id="193" idx="6"/>
                <a:endCxn id="188" idx="2"/>
              </p:cNvCxnSpPr>
              <p:nvPr/>
            </p:nvCxnSpPr>
            <p:spPr>
              <a:xfrm flipV="1">
                <a:off x="4778349" y="4790387"/>
                <a:ext cx="859410" cy="111532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B5CDC578-1ADC-43D9-A60D-1670000315DD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4778349" y="5479934"/>
                <a:ext cx="859410" cy="42577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FA3B3741-F1AB-497A-A3E5-DBF07346C49D}"/>
                  </a:ext>
                </a:extLst>
              </p:cNvPr>
              <p:cNvCxnSpPr>
                <a:cxnSpLocks/>
                <a:stCxn id="193" idx="6"/>
                <a:endCxn id="190" idx="2"/>
              </p:cNvCxnSpPr>
              <p:nvPr/>
            </p:nvCxnSpPr>
            <p:spPr>
              <a:xfrm>
                <a:off x="4778349" y="5905710"/>
                <a:ext cx="859409" cy="26377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BD56303-B2DE-4F8F-9281-6027990F13E2}"/>
                  </a:ext>
                </a:extLst>
              </p:cNvPr>
              <p:cNvCxnSpPr>
                <a:cxnSpLocks/>
                <a:stCxn id="187" idx="6"/>
                <a:endCxn id="183" idx="2"/>
              </p:cNvCxnSpPr>
              <p:nvPr/>
            </p:nvCxnSpPr>
            <p:spPr>
              <a:xfrm flipV="1">
                <a:off x="5995978" y="4081679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5FBDE1E1-0CBD-4ABE-B212-E52D02BE30F3}"/>
                  </a:ext>
                </a:extLst>
              </p:cNvPr>
              <p:cNvCxnSpPr>
                <a:cxnSpLocks/>
                <a:stCxn id="187" idx="6"/>
                <a:endCxn id="186" idx="1"/>
              </p:cNvCxnSpPr>
              <p:nvPr/>
            </p:nvCxnSpPr>
            <p:spPr>
              <a:xfrm>
                <a:off x="5995978" y="4100840"/>
                <a:ext cx="911868" cy="190949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8FD7368E-7435-4884-B7EA-886B28894026}"/>
                  </a:ext>
                </a:extLst>
              </p:cNvPr>
              <p:cNvCxnSpPr>
                <a:cxnSpLocks/>
                <a:stCxn id="187" idx="6"/>
                <a:endCxn id="184" idx="1"/>
              </p:cNvCxnSpPr>
              <p:nvPr/>
            </p:nvCxnSpPr>
            <p:spPr>
              <a:xfrm>
                <a:off x="5995978" y="4100840"/>
                <a:ext cx="911869" cy="530405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BAB1392C-2F07-40D0-AF70-F23122340127}"/>
                  </a:ext>
                </a:extLst>
              </p:cNvPr>
              <p:cNvCxnSpPr>
                <a:cxnSpLocks/>
                <a:stCxn id="187" idx="6"/>
                <a:endCxn id="185" idx="1"/>
              </p:cNvCxnSpPr>
              <p:nvPr/>
            </p:nvCxnSpPr>
            <p:spPr>
              <a:xfrm>
                <a:off x="5995978" y="4100840"/>
                <a:ext cx="911869" cy="1219952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93908B2B-ABF8-4117-B83F-C222721BFA21}"/>
                  </a:ext>
                </a:extLst>
              </p:cNvPr>
              <p:cNvCxnSpPr>
                <a:cxnSpLocks/>
                <a:stCxn id="188" idx="6"/>
                <a:endCxn id="183" idx="3"/>
              </p:cNvCxnSpPr>
              <p:nvPr/>
            </p:nvCxnSpPr>
            <p:spPr>
              <a:xfrm flipV="1">
                <a:off x="5995978" y="4221660"/>
                <a:ext cx="911869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19192490-1311-4763-9CA0-0A6FB422DE83}"/>
                  </a:ext>
                </a:extLst>
              </p:cNvPr>
              <p:cNvCxnSpPr>
                <a:cxnSpLocks/>
                <a:stCxn id="188" idx="6"/>
                <a:endCxn id="184" idx="2"/>
              </p:cNvCxnSpPr>
              <p:nvPr/>
            </p:nvCxnSpPr>
            <p:spPr>
              <a:xfrm flipV="1">
                <a:off x="5995978" y="4771226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8192CD28-08F1-4062-82F4-CED4D92E40B5}"/>
                  </a:ext>
                </a:extLst>
              </p:cNvPr>
              <p:cNvCxnSpPr>
                <a:cxnSpLocks/>
                <a:stCxn id="188" idx="6"/>
                <a:endCxn id="185" idx="2"/>
              </p:cNvCxnSpPr>
              <p:nvPr/>
            </p:nvCxnSpPr>
            <p:spPr>
              <a:xfrm>
                <a:off x="5995978" y="4790387"/>
                <a:ext cx="859409" cy="6703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315E0970-9C9D-4756-83CF-FC7DA5B9E6AB}"/>
                  </a:ext>
                </a:extLst>
              </p:cNvPr>
              <p:cNvCxnSpPr>
                <a:cxnSpLocks/>
                <a:stCxn id="188" idx="6"/>
                <a:endCxn id="186" idx="2"/>
              </p:cNvCxnSpPr>
              <p:nvPr/>
            </p:nvCxnSpPr>
            <p:spPr>
              <a:xfrm>
                <a:off x="5995978" y="4790387"/>
                <a:ext cx="859408" cy="135993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98683456-C286-4632-A26E-DDCCAC7F2FC2}"/>
                  </a:ext>
                </a:extLst>
              </p:cNvPr>
              <p:cNvCxnSpPr>
                <a:cxnSpLocks/>
                <a:stCxn id="189" idx="6"/>
                <a:endCxn id="183" idx="4"/>
              </p:cNvCxnSpPr>
              <p:nvPr/>
            </p:nvCxnSpPr>
            <p:spPr>
              <a:xfrm flipV="1">
                <a:off x="5995978" y="4279642"/>
                <a:ext cx="1038519" cy="1200292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113077E4-06C1-456F-A564-B10A585CC7E9}"/>
                  </a:ext>
                </a:extLst>
              </p:cNvPr>
              <p:cNvCxnSpPr>
                <a:cxnSpLocks/>
                <a:stCxn id="189" idx="6"/>
                <a:endCxn id="184" idx="3"/>
              </p:cNvCxnSpPr>
              <p:nvPr/>
            </p:nvCxnSpPr>
            <p:spPr>
              <a:xfrm flipV="1">
                <a:off x="5995978" y="4911207"/>
                <a:ext cx="911869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21602ED8-8517-45D5-9CAB-048CD557F73A}"/>
                  </a:ext>
                </a:extLst>
              </p:cNvPr>
              <p:cNvCxnSpPr>
                <a:cxnSpLocks/>
                <a:stCxn id="189" idx="6"/>
                <a:endCxn id="185" idx="3"/>
              </p:cNvCxnSpPr>
              <p:nvPr/>
            </p:nvCxnSpPr>
            <p:spPr>
              <a:xfrm>
                <a:off x="5995978" y="5479934"/>
                <a:ext cx="911869" cy="12082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071EC208-3AEE-4279-A408-0E2702C59C6D}"/>
                  </a:ext>
                </a:extLst>
              </p:cNvPr>
              <p:cNvCxnSpPr>
                <a:cxnSpLocks/>
                <a:stCxn id="189" idx="6"/>
                <a:endCxn id="186" idx="2"/>
              </p:cNvCxnSpPr>
              <p:nvPr/>
            </p:nvCxnSpPr>
            <p:spPr>
              <a:xfrm>
                <a:off x="5995978" y="5479934"/>
                <a:ext cx="859408" cy="6703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87D420B6-606B-437C-BD4F-AEE86385BA85}"/>
                  </a:ext>
                </a:extLst>
              </p:cNvPr>
              <p:cNvCxnSpPr>
                <a:cxnSpLocks/>
                <a:stCxn id="190" idx="6"/>
                <a:endCxn id="183" idx="3"/>
              </p:cNvCxnSpPr>
              <p:nvPr/>
            </p:nvCxnSpPr>
            <p:spPr>
              <a:xfrm flipV="1">
                <a:off x="5995977" y="4221660"/>
                <a:ext cx="911870" cy="194782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8ACFC7D1-F821-4232-B175-18BA696412E3}"/>
                  </a:ext>
                </a:extLst>
              </p:cNvPr>
              <p:cNvCxnSpPr>
                <a:cxnSpLocks/>
                <a:stCxn id="190" idx="6"/>
                <a:endCxn id="186" idx="2"/>
              </p:cNvCxnSpPr>
              <p:nvPr/>
            </p:nvCxnSpPr>
            <p:spPr>
              <a:xfrm flipV="1">
                <a:off x="5995977" y="6150320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A07A607F-92A7-43DB-A9A5-39D10B598D02}"/>
                  </a:ext>
                </a:extLst>
              </p:cNvPr>
              <p:cNvCxnSpPr>
                <a:cxnSpLocks/>
                <a:stCxn id="190" idx="6"/>
                <a:endCxn id="185" idx="3"/>
              </p:cNvCxnSpPr>
              <p:nvPr/>
            </p:nvCxnSpPr>
            <p:spPr>
              <a:xfrm flipV="1">
                <a:off x="5995977" y="5600754"/>
                <a:ext cx="911870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17441B25-7E51-446B-A944-38C7F5A0FEB6}"/>
                  </a:ext>
                </a:extLst>
              </p:cNvPr>
              <p:cNvCxnSpPr>
                <a:cxnSpLocks/>
                <a:stCxn id="190" idx="6"/>
                <a:endCxn id="184" idx="3"/>
              </p:cNvCxnSpPr>
              <p:nvPr/>
            </p:nvCxnSpPr>
            <p:spPr>
              <a:xfrm flipV="1">
                <a:off x="5995977" y="4911207"/>
                <a:ext cx="911870" cy="1258274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8A9F0325-0254-46DC-86B3-FB097F05F821}"/>
                  </a:ext>
                </a:extLst>
              </p:cNvPr>
              <p:cNvCxnSpPr>
                <a:cxnSpLocks/>
                <a:stCxn id="183" idx="6"/>
                <a:endCxn id="181" idx="1"/>
              </p:cNvCxnSpPr>
              <p:nvPr/>
            </p:nvCxnSpPr>
            <p:spPr>
              <a:xfrm>
                <a:off x="7213606" y="4081679"/>
                <a:ext cx="911869" cy="4994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E0792909-6317-4D3E-9378-49ADB22D9E14}"/>
                  </a:ext>
                </a:extLst>
              </p:cNvPr>
              <p:cNvCxnSpPr>
                <a:cxnSpLocks/>
                <a:stCxn id="183" idx="6"/>
                <a:endCxn id="182" idx="1"/>
              </p:cNvCxnSpPr>
              <p:nvPr/>
            </p:nvCxnSpPr>
            <p:spPr>
              <a:xfrm>
                <a:off x="7213606" y="4081679"/>
                <a:ext cx="911869" cy="118903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7CC19A98-FC76-4446-8797-8780C8E9E0C9}"/>
                  </a:ext>
                </a:extLst>
              </p:cNvPr>
              <p:cNvCxnSpPr>
                <a:cxnSpLocks/>
                <a:stCxn id="184" idx="6"/>
                <a:endCxn id="181" idx="2"/>
              </p:cNvCxnSpPr>
              <p:nvPr/>
            </p:nvCxnSpPr>
            <p:spPr>
              <a:xfrm flipV="1">
                <a:off x="7213606" y="4721143"/>
                <a:ext cx="859409" cy="500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45B5573F-9D81-4AFB-B820-7E2B702BAF25}"/>
                  </a:ext>
                </a:extLst>
              </p:cNvPr>
              <p:cNvCxnSpPr>
                <a:cxnSpLocks/>
                <a:stCxn id="184" idx="6"/>
                <a:endCxn id="182" idx="2"/>
              </p:cNvCxnSpPr>
              <p:nvPr/>
            </p:nvCxnSpPr>
            <p:spPr>
              <a:xfrm>
                <a:off x="7213606" y="4771226"/>
                <a:ext cx="859409" cy="639464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B66F5315-8843-4AB1-9825-0516C119A896}"/>
                  </a:ext>
                </a:extLst>
              </p:cNvPr>
              <p:cNvCxnSpPr>
                <a:cxnSpLocks/>
                <a:stCxn id="185" idx="6"/>
                <a:endCxn id="182" idx="2"/>
              </p:cNvCxnSpPr>
              <p:nvPr/>
            </p:nvCxnSpPr>
            <p:spPr>
              <a:xfrm flipV="1">
                <a:off x="7213606" y="5410690"/>
                <a:ext cx="859409" cy="500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18E227F8-A915-4DBF-A9BC-DE1DD21832DD}"/>
                  </a:ext>
                </a:extLst>
              </p:cNvPr>
              <p:cNvCxnSpPr>
                <a:cxnSpLocks/>
                <a:stCxn id="185" idx="6"/>
                <a:endCxn id="181" idx="3"/>
              </p:cNvCxnSpPr>
              <p:nvPr/>
            </p:nvCxnSpPr>
            <p:spPr>
              <a:xfrm flipV="1">
                <a:off x="7213606" y="4861124"/>
                <a:ext cx="911869" cy="59964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8217439E-3C0D-439A-AD99-B6E24EB20DD2}"/>
                  </a:ext>
                </a:extLst>
              </p:cNvPr>
              <p:cNvCxnSpPr>
                <a:cxnSpLocks/>
                <a:stCxn id="186" idx="6"/>
                <a:endCxn id="182" idx="3"/>
              </p:cNvCxnSpPr>
              <p:nvPr/>
            </p:nvCxnSpPr>
            <p:spPr>
              <a:xfrm flipV="1">
                <a:off x="7213605" y="5550671"/>
                <a:ext cx="911870" cy="59964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E3D8E443-0CD0-462F-8A22-39C478819C36}"/>
                  </a:ext>
                </a:extLst>
              </p:cNvPr>
              <p:cNvCxnSpPr>
                <a:cxnSpLocks/>
                <a:stCxn id="186" idx="6"/>
                <a:endCxn id="181" idx="3"/>
              </p:cNvCxnSpPr>
              <p:nvPr/>
            </p:nvCxnSpPr>
            <p:spPr>
              <a:xfrm flipV="1">
                <a:off x="7213605" y="4861124"/>
                <a:ext cx="911870" cy="128919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BE8007B-3D6E-4797-8CC5-F81C9CAE9B83}"/>
                </a:ext>
              </a:extLst>
            </p:cNvPr>
            <p:cNvCxnSpPr>
              <a:cxnSpLocks/>
              <a:stCxn id="181" idx="6"/>
            </p:cNvCxnSpPr>
            <p:nvPr/>
          </p:nvCxnSpPr>
          <p:spPr>
            <a:xfrm>
              <a:off x="10049889" y="4248682"/>
              <a:ext cx="72219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F57907D-10AC-49BE-A9C2-E38D64817606}"/>
                </a:ext>
              </a:extLst>
            </p:cNvPr>
            <p:cNvCxnSpPr>
              <a:cxnSpLocks/>
              <a:stCxn id="182" idx="6"/>
            </p:cNvCxnSpPr>
            <p:nvPr/>
          </p:nvCxnSpPr>
          <p:spPr>
            <a:xfrm>
              <a:off x="10049889" y="4938229"/>
              <a:ext cx="72219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D9F2A30-CB49-41FE-BBA7-8334C110FAFB}"/>
                </a:ext>
              </a:extLst>
            </p:cNvPr>
            <p:cNvSpPr txBox="1"/>
            <p:nvPr/>
          </p:nvSpPr>
          <p:spPr>
            <a:xfrm>
              <a:off x="5665799" y="5913056"/>
              <a:ext cx="139073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Input Layer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A01BDF0-2466-4274-B69A-1BC095FEB81D}"/>
                </a:ext>
              </a:extLst>
            </p:cNvPr>
            <p:cNvSpPr txBox="1"/>
            <p:nvPr/>
          </p:nvSpPr>
          <p:spPr>
            <a:xfrm>
              <a:off x="7277993" y="5955984"/>
              <a:ext cx="158514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Hidden Layers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C09F261-D419-43F5-83A3-B843035F3494}"/>
                </a:ext>
              </a:extLst>
            </p:cNvPr>
            <p:cNvSpPr txBox="1"/>
            <p:nvPr/>
          </p:nvSpPr>
          <p:spPr>
            <a:xfrm>
              <a:off x="9261965" y="5913056"/>
              <a:ext cx="14838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Output Layer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A712C30-EA50-4716-B416-8ECD70C9EFEA}"/>
              </a:ext>
            </a:extLst>
          </p:cNvPr>
          <p:cNvSpPr/>
          <p:nvPr/>
        </p:nvSpPr>
        <p:spPr>
          <a:xfrm flipH="1">
            <a:off x="3995087" y="2773603"/>
            <a:ext cx="1355059" cy="2927359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21B9AE8-6DE0-4B7F-8B52-D2B7F4C365CF}"/>
              </a:ext>
            </a:extLst>
          </p:cNvPr>
          <p:cNvSpPr/>
          <p:nvPr/>
        </p:nvSpPr>
        <p:spPr>
          <a:xfrm flipH="1">
            <a:off x="7429838" y="2799310"/>
            <a:ext cx="1806720" cy="2927359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FBAEF8-6E87-4E0D-8E89-0B520306D7E3}"/>
              </a:ext>
            </a:extLst>
          </p:cNvPr>
          <p:cNvSpPr/>
          <p:nvPr/>
        </p:nvSpPr>
        <p:spPr>
          <a:xfrm>
            <a:off x="7532961" y="3615427"/>
            <a:ext cx="3190652" cy="9354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Processes the data by performing complex operations and carries out feature extraction </a:t>
            </a:r>
          </a:p>
        </p:txBody>
      </p:sp>
    </p:spTree>
    <p:extLst>
      <p:ext uri="{BB962C8B-B14F-4D97-AF65-F5344CB8AC3E}">
        <p14:creationId xmlns:p14="http://schemas.microsoft.com/office/powerpoint/2010/main" val="34284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What is Deep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1FD7D88-9961-41BF-8061-7D5CD7FBCB5F}"/>
              </a:ext>
            </a:extLst>
          </p:cNvPr>
          <p:cNvGrpSpPr/>
          <p:nvPr/>
        </p:nvGrpSpPr>
        <p:grpSpPr>
          <a:xfrm>
            <a:off x="619125" y="1331290"/>
            <a:ext cx="1584535" cy="1364018"/>
            <a:chOff x="8315977" y="3372675"/>
            <a:chExt cx="3694790" cy="3180589"/>
          </a:xfrm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862B1913-E7A8-4A30-B550-E7D5C6A03EB7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10071476" y="3372675"/>
              <a:ext cx="1479805" cy="1699592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842DC138-471F-4B14-8D37-9A1CF28B6920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9791060" y="4411914"/>
              <a:ext cx="2219707" cy="2048823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 dirty="0">
                <a:solidFill>
                  <a:srgbClr val="445469"/>
                </a:solidFill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D174D2D9-25B4-4D97-8F65-5AAD78B42B67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8315977" y="3796668"/>
              <a:ext cx="2382579" cy="2756596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0D89A8-F3CA-4ADD-93A9-DE1B443BD94F}"/>
              </a:ext>
            </a:extLst>
          </p:cNvPr>
          <p:cNvSpPr/>
          <p:nvPr/>
        </p:nvSpPr>
        <p:spPr>
          <a:xfrm>
            <a:off x="2282601" y="1654195"/>
            <a:ext cx="8531258" cy="9000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Deep Learning is a subset of Machine Learning and it works on the structure and functions of a human brain. It learns from data that is unstructured and uses complex algorithms to train a neural net.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2EFA3AB-C74C-4879-ABB3-F49A1D98B096}"/>
              </a:ext>
            </a:extLst>
          </p:cNvPr>
          <p:cNvGrpSpPr/>
          <p:nvPr/>
        </p:nvGrpSpPr>
        <p:grpSpPr>
          <a:xfrm>
            <a:off x="3995089" y="2834538"/>
            <a:ext cx="5106282" cy="2909353"/>
            <a:chOff x="5665799" y="3369796"/>
            <a:chExt cx="5106282" cy="2909353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FA7A4DD-2F03-4040-BB4C-5EADB94D17D8}"/>
                </a:ext>
              </a:extLst>
            </p:cNvPr>
            <p:cNvSpPr/>
            <p:nvPr/>
          </p:nvSpPr>
          <p:spPr>
            <a:xfrm>
              <a:off x="9456915" y="3819545"/>
              <a:ext cx="844751" cy="155848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4CCAA39-BF7E-420B-8AE1-F098C431C86B}"/>
                </a:ext>
              </a:extLst>
            </p:cNvPr>
            <p:cNvSpPr/>
            <p:nvPr/>
          </p:nvSpPr>
          <p:spPr>
            <a:xfrm>
              <a:off x="8240857" y="3369796"/>
              <a:ext cx="857839" cy="26075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65DBDC7-D54A-48D3-94E5-8ED685203036}"/>
                </a:ext>
              </a:extLst>
            </p:cNvPr>
            <p:cNvSpPr/>
            <p:nvPr/>
          </p:nvSpPr>
          <p:spPr>
            <a:xfrm>
              <a:off x="7006602" y="3370281"/>
              <a:ext cx="857839" cy="260756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028A3EAD-6889-4CEE-BA43-E4E5393A2BB5}"/>
                </a:ext>
              </a:extLst>
            </p:cNvPr>
            <p:cNvSpPr/>
            <p:nvPr/>
          </p:nvSpPr>
          <p:spPr>
            <a:xfrm>
              <a:off x="5797485" y="3618798"/>
              <a:ext cx="857839" cy="2179938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CFF639F-E0FC-42C7-843F-6A1E092F3F85}"/>
                </a:ext>
              </a:extLst>
            </p:cNvPr>
            <p:cNvGrpSpPr/>
            <p:nvPr/>
          </p:nvGrpSpPr>
          <p:grpSpPr>
            <a:xfrm>
              <a:off x="6038784" y="3411255"/>
              <a:ext cx="4011105" cy="2483728"/>
              <a:chOff x="4420129" y="3883716"/>
              <a:chExt cx="4011105" cy="2483728"/>
            </a:xfrm>
          </p:grpSpPr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8A9F0325-0254-46DC-86B3-FB097F05F821}"/>
                  </a:ext>
                </a:extLst>
              </p:cNvPr>
              <p:cNvCxnSpPr>
                <a:cxnSpLocks/>
                <a:stCxn id="183" idx="6"/>
                <a:endCxn id="181" idx="1"/>
              </p:cNvCxnSpPr>
              <p:nvPr/>
            </p:nvCxnSpPr>
            <p:spPr>
              <a:xfrm>
                <a:off x="7213606" y="4081679"/>
                <a:ext cx="911869" cy="4994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A3A2AF9F-9296-4414-B4BC-FAF1EEB6E46E}"/>
                  </a:ext>
                </a:extLst>
              </p:cNvPr>
              <p:cNvGrpSpPr/>
              <p:nvPr/>
            </p:nvGrpSpPr>
            <p:grpSpPr>
              <a:xfrm>
                <a:off x="4420129" y="4234023"/>
                <a:ext cx="358220" cy="1869650"/>
                <a:chOff x="4420129" y="4053525"/>
                <a:chExt cx="358220" cy="1869650"/>
              </a:xfrm>
            </p:grpSpPr>
            <p:sp>
              <p:nvSpPr>
                <p:cNvPr id="191" name="Flowchart: Connector 190">
                  <a:extLst>
                    <a:ext uri="{FF2B5EF4-FFF2-40B4-BE49-F238E27FC236}">
                      <a16:creationId xmlns:a16="http://schemas.microsoft.com/office/drawing/2014/main" id="{B8843E54-F317-4090-9156-71792D59613B}"/>
                    </a:ext>
                  </a:extLst>
                </p:cNvPr>
                <p:cNvSpPr/>
                <p:nvPr/>
              </p:nvSpPr>
              <p:spPr>
                <a:xfrm>
                  <a:off x="4420130" y="4053525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2" name="Flowchart: Connector 191">
                  <a:extLst>
                    <a:ext uri="{FF2B5EF4-FFF2-40B4-BE49-F238E27FC236}">
                      <a16:creationId xmlns:a16="http://schemas.microsoft.com/office/drawing/2014/main" id="{319FAD8F-7ECD-4AF3-864A-B316306CD1DD}"/>
                    </a:ext>
                  </a:extLst>
                </p:cNvPr>
                <p:cNvSpPr/>
                <p:nvPr/>
              </p:nvSpPr>
              <p:spPr>
                <a:xfrm>
                  <a:off x="4420129" y="4790387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Flowchart: Connector 192">
                  <a:extLst>
                    <a:ext uri="{FF2B5EF4-FFF2-40B4-BE49-F238E27FC236}">
                      <a16:creationId xmlns:a16="http://schemas.microsoft.com/office/drawing/2014/main" id="{D35310F2-2B8F-44D9-8861-36FE7F44FED7}"/>
                    </a:ext>
                  </a:extLst>
                </p:cNvPr>
                <p:cNvSpPr/>
                <p:nvPr/>
              </p:nvSpPr>
              <p:spPr>
                <a:xfrm>
                  <a:off x="4420130" y="5527249"/>
                  <a:ext cx="358219" cy="395926"/>
                </a:xfrm>
                <a:prstGeom prst="flowChartConnector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AF15CE7-B202-450B-B158-EE2F37E05C55}"/>
                  </a:ext>
                </a:extLst>
              </p:cNvPr>
              <p:cNvGrpSpPr/>
              <p:nvPr/>
            </p:nvGrpSpPr>
            <p:grpSpPr>
              <a:xfrm>
                <a:off x="5637758" y="3902877"/>
                <a:ext cx="358220" cy="2464567"/>
                <a:chOff x="5637758" y="3902877"/>
                <a:chExt cx="358220" cy="2464567"/>
              </a:xfrm>
            </p:grpSpPr>
            <p:sp>
              <p:nvSpPr>
                <p:cNvPr id="187" name="Flowchart: Connector 186">
                  <a:extLst>
                    <a:ext uri="{FF2B5EF4-FFF2-40B4-BE49-F238E27FC236}">
                      <a16:creationId xmlns:a16="http://schemas.microsoft.com/office/drawing/2014/main" id="{6D6A343F-3874-4AF9-B7D0-ECDB8810E2D9}"/>
                    </a:ext>
                  </a:extLst>
                </p:cNvPr>
                <p:cNvSpPr/>
                <p:nvPr/>
              </p:nvSpPr>
              <p:spPr>
                <a:xfrm>
                  <a:off x="5637759" y="3902877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Flowchart: Connector 187">
                  <a:extLst>
                    <a:ext uri="{FF2B5EF4-FFF2-40B4-BE49-F238E27FC236}">
                      <a16:creationId xmlns:a16="http://schemas.microsoft.com/office/drawing/2014/main" id="{C01FF928-083A-43EE-9D13-5B0902036BA4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Flowchart: Connector 188">
                  <a:extLst>
                    <a:ext uri="{FF2B5EF4-FFF2-40B4-BE49-F238E27FC236}">
                      <a16:creationId xmlns:a16="http://schemas.microsoft.com/office/drawing/2014/main" id="{26F450A8-C6CC-446D-8A25-1DBAFD3D5C3E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Flowchart: Connector 189">
                  <a:extLst>
                    <a:ext uri="{FF2B5EF4-FFF2-40B4-BE49-F238E27FC236}">
                      <a16:creationId xmlns:a16="http://schemas.microsoft.com/office/drawing/2014/main" id="{DDE902E6-C8D3-4E5F-94D4-A4B1BB02B025}"/>
                    </a:ext>
                  </a:extLst>
                </p:cNvPr>
                <p:cNvSpPr/>
                <p:nvPr/>
              </p:nvSpPr>
              <p:spPr>
                <a:xfrm>
                  <a:off x="5637758" y="5971518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DE40331-A52C-4E47-8E17-479ABEFA7A25}"/>
                  </a:ext>
                </a:extLst>
              </p:cNvPr>
              <p:cNvGrpSpPr/>
              <p:nvPr/>
            </p:nvGrpSpPr>
            <p:grpSpPr>
              <a:xfrm>
                <a:off x="6855386" y="3883716"/>
                <a:ext cx="358220" cy="2464567"/>
                <a:chOff x="5637758" y="3902877"/>
                <a:chExt cx="358220" cy="2464567"/>
              </a:xfrm>
            </p:grpSpPr>
            <p:sp>
              <p:nvSpPr>
                <p:cNvPr id="183" name="Flowchart: Connector 182">
                  <a:extLst>
                    <a:ext uri="{FF2B5EF4-FFF2-40B4-BE49-F238E27FC236}">
                      <a16:creationId xmlns:a16="http://schemas.microsoft.com/office/drawing/2014/main" id="{F9482246-3A99-4E27-B2BB-146EA7DCDE5B}"/>
                    </a:ext>
                  </a:extLst>
                </p:cNvPr>
                <p:cNvSpPr/>
                <p:nvPr/>
              </p:nvSpPr>
              <p:spPr>
                <a:xfrm>
                  <a:off x="5637759" y="3902877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Flowchart: Connector 183">
                  <a:extLst>
                    <a:ext uri="{FF2B5EF4-FFF2-40B4-BE49-F238E27FC236}">
                      <a16:creationId xmlns:a16="http://schemas.microsoft.com/office/drawing/2014/main" id="{91E406C8-03F2-4C44-B41C-CA19364F26B6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Flowchart: Connector 184">
                  <a:extLst>
                    <a:ext uri="{FF2B5EF4-FFF2-40B4-BE49-F238E27FC236}">
                      <a16:creationId xmlns:a16="http://schemas.microsoft.com/office/drawing/2014/main" id="{CD3A345F-7174-4E1A-B123-AF670219E9E6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Flowchart: Connector 185">
                  <a:extLst>
                    <a:ext uri="{FF2B5EF4-FFF2-40B4-BE49-F238E27FC236}">
                      <a16:creationId xmlns:a16="http://schemas.microsoft.com/office/drawing/2014/main" id="{2AE155EF-A439-4DEE-9080-DBBDE1A66023}"/>
                    </a:ext>
                  </a:extLst>
                </p:cNvPr>
                <p:cNvSpPr/>
                <p:nvPr/>
              </p:nvSpPr>
              <p:spPr>
                <a:xfrm>
                  <a:off x="5637758" y="5971518"/>
                  <a:ext cx="358219" cy="395926"/>
                </a:xfrm>
                <a:prstGeom prst="flowChartConnector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95B725C-6D45-4038-A28A-AAAF35123DD4}"/>
                  </a:ext>
                </a:extLst>
              </p:cNvPr>
              <p:cNvGrpSpPr/>
              <p:nvPr/>
            </p:nvGrpSpPr>
            <p:grpSpPr>
              <a:xfrm>
                <a:off x="8073015" y="4523180"/>
                <a:ext cx="358219" cy="1085473"/>
                <a:chOff x="5637759" y="4592424"/>
                <a:chExt cx="358219" cy="1085473"/>
              </a:xfrm>
            </p:grpSpPr>
            <p:sp>
              <p:nvSpPr>
                <p:cNvPr id="181" name="Flowchart: Connector 180">
                  <a:extLst>
                    <a:ext uri="{FF2B5EF4-FFF2-40B4-BE49-F238E27FC236}">
                      <a16:creationId xmlns:a16="http://schemas.microsoft.com/office/drawing/2014/main" id="{340763C9-6D7F-4BB8-82B7-4E951E0D8E67}"/>
                    </a:ext>
                  </a:extLst>
                </p:cNvPr>
                <p:cNvSpPr/>
                <p:nvPr/>
              </p:nvSpPr>
              <p:spPr>
                <a:xfrm>
                  <a:off x="5637759" y="4592424"/>
                  <a:ext cx="358219" cy="395926"/>
                </a:xfrm>
                <a:prstGeom prst="flowChartConnector">
                  <a:avLst/>
                </a:prstGeom>
                <a:solidFill>
                  <a:srgbClr val="EA67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Flowchart: Connector 181">
                  <a:extLst>
                    <a:ext uri="{FF2B5EF4-FFF2-40B4-BE49-F238E27FC236}">
                      <a16:creationId xmlns:a16="http://schemas.microsoft.com/office/drawing/2014/main" id="{FA39FEE5-0827-4854-B3EC-39E62E225703}"/>
                    </a:ext>
                  </a:extLst>
                </p:cNvPr>
                <p:cNvSpPr/>
                <p:nvPr/>
              </p:nvSpPr>
              <p:spPr>
                <a:xfrm>
                  <a:off x="5637759" y="5281971"/>
                  <a:ext cx="358219" cy="395926"/>
                </a:xfrm>
                <a:prstGeom prst="flowChartConnector">
                  <a:avLst/>
                </a:prstGeom>
                <a:solidFill>
                  <a:srgbClr val="EA67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8AC6CBD6-F4AA-49E0-9C28-D814A850DDFF}"/>
                  </a:ext>
                </a:extLst>
              </p:cNvPr>
              <p:cNvCxnSpPr>
                <a:stCxn id="191" idx="6"/>
                <a:endCxn id="187" idx="2"/>
              </p:cNvCxnSpPr>
              <p:nvPr/>
            </p:nvCxnSpPr>
            <p:spPr>
              <a:xfrm flipV="1">
                <a:off x="4778349" y="4100840"/>
                <a:ext cx="859410" cy="33114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C96C56A-42C3-4906-A836-6020F733708D}"/>
                  </a:ext>
                </a:extLst>
              </p:cNvPr>
              <p:cNvCxnSpPr>
                <a:cxnSpLocks/>
                <a:stCxn id="191" idx="6"/>
                <a:endCxn id="188" idx="2"/>
              </p:cNvCxnSpPr>
              <p:nvPr/>
            </p:nvCxnSpPr>
            <p:spPr>
              <a:xfrm>
                <a:off x="4778349" y="4431986"/>
                <a:ext cx="859410" cy="35840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5F1F6940-1669-4E33-84AE-AF64A3ECDA73}"/>
                  </a:ext>
                </a:extLst>
              </p:cNvPr>
              <p:cNvCxnSpPr>
                <a:cxnSpLocks/>
                <a:stCxn id="191" idx="6"/>
                <a:endCxn id="189" idx="2"/>
              </p:cNvCxnSpPr>
              <p:nvPr/>
            </p:nvCxnSpPr>
            <p:spPr>
              <a:xfrm>
                <a:off x="4778349" y="4431986"/>
                <a:ext cx="859410" cy="1047948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E24AB90C-8776-4E3D-9118-F908BCCE77CF}"/>
                  </a:ext>
                </a:extLst>
              </p:cNvPr>
              <p:cNvCxnSpPr>
                <a:cxnSpLocks/>
                <a:stCxn id="191" idx="6"/>
                <a:endCxn id="190" idx="2"/>
              </p:cNvCxnSpPr>
              <p:nvPr/>
            </p:nvCxnSpPr>
            <p:spPr>
              <a:xfrm>
                <a:off x="4778349" y="4431986"/>
                <a:ext cx="859409" cy="1737495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6B7C8DF1-1837-4398-A411-D521F1F82D9D}"/>
                  </a:ext>
                </a:extLst>
              </p:cNvPr>
              <p:cNvCxnSpPr>
                <a:cxnSpLocks/>
                <a:stCxn id="192" idx="6"/>
                <a:endCxn id="187" idx="2"/>
              </p:cNvCxnSpPr>
              <p:nvPr/>
            </p:nvCxnSpPr>
            <p:spPr>
              <a:xfrm flipV="1">
                <a:off x="4778348" y="4100840"/>
                <a:ext cx="859411" cy="1068008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55ACA58-48B7-4EC0-BF3A-69AC60E08AC3}"/>
                  </a:ext>
                </a:extLst>
              </p:cNvPr>
              <p:cNvCxnSpPr>
                <a:cxnSpLocks/>
                <a:stCxn id="192" idx="6"/>
                <a:endCxn id="188" idx="2"/>
              </p:cNvCxnSpPr>
              <p:nvPr/>
            </p:nvCxnSpPr>
            <p:spPr>
              <a:xfrm flipV="1">
                <a:off x="4778348" y="4790387"/>
                <a:ext cx="859411" cy="3784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0F0071F-312E-4E0E-9865-B80EF40472BF}"/>
                  </a:ext>
                </a:extLst>
              </p:cNvPr>
              <p:cNvCxnSpPr>
                <a:cxnSpLocks/>
                <a:stCxn id="192" idx="6"/>
                <a:endCxn id="189" idx="2"/>
              </p:cNvCxnSpPr>
              <p:nvPr/>
            </p:nvCxnSpPr>
            <p:spPr>
              <a:xfrm>
                <a:off x="4778348" y="5168848"/>
                <a:ext cx="859411" cy="3110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2D61DFFD-F730-47B2-BE46-1D2A339CA3F1}"/>
                  </a:ext>
                </a:extLst>
              </p:cNvPr>
              <p:cNvCxnSpPr>
                <a:cxnSpLocks/>
                <a:stCxn id="192" idx="6"/>
                <a:endCxn id="190" idx="2"/>
              </p:cNvCxnSpPr>
              <p:nvPr/>
            </p:nvCxnSpPr>
            <p:spPr>
              <a:xfrm>
                <a:off x="4778348" y="5168848"/>
                <a:ext cx="859410" cy="100063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90FF6C47-3650-4AFF-8EA0-840E7027AA12}"/>
                  </a:ext>
                </a:extLst>
              </p:cNvPr>
              <p:cNvCxnSpPr>
                <a:cxnSpLocks/>
                <a:stCxn id="193" idx="6"/>
                <a:endCxn id="187" idx="2"/>
              </p:cNvCxnSpPr>
              <p:nvPr/>
            </p:nvCxnSpPr>
            <p:spPr>
              <a:xfrm flipV="1">
                <a:off x="4778349" y="4100840"/>
                <a:ext cx="859410" cy="180487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909AB01E-4763-4505-A69A-D5A616D9B991}"/>
                  </a:ext>
                </a:extLst>
              </p:cNvPr>
              <p:cNvCxnSpPr>
                <a:cxnSpLocks/>
                <a:stCxn id="193" idx="6"/>
                <a:endCxn id="188" idx="2"/>
              </p:cNvCxnSpPr>
              <p:nvPr/>
            </p:nvCxnSpPr>
            <p:spPr>
              <a:xfrm flipV="1">
                <a:off x="4778349" y="4790387"/>
                <a:ext cx="859410" cy="111532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B5CDC578-1ADC-43D9-A60D-1670000315DD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4778349" y="5479934"/>
                <a:ext cx="859410" cy="42577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FA3B3741-F1AB-497A-A3E5-DBF07346C49D}"/>
                  </a:ext>
                </a:extLst>
              </p:cNvPr>
              <p:cNvCxnSpPr>
                <a:cxnSpLocks/>
                <a:stCxn id="193" idx="6"/>
                <a:endCxn id="190" idx="2"/>
              </p:cNvCxnSpPr>
              <p:nvPr/>
            </p:nvCxnSpPr>
            <p:spPr>
              <a:xfrm>
                <a:off x="4778349" y="5905710"/>
                <a:ext cx="859409" cy="26377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BD56303-B2DE-4F8F-9281-6027990F13E2}"/>
                  </a:ext>
                </a:extLst>
              </p:cNvPr>
              <p:cNvCxnSpPr>
                <a:cxnSpLocks/>
                <a:stCxn id="187" idx="6"/>
                <a:endCxn id="183" idx="2"/>
              </p:cNvCxnSpPr>
              <p:nvPr/>
            </p:nvCxnSpPr>
            <p:spPr>
              <a:xfrm flipV="1">
                <a:off x="5995978" y="4081679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5FBDE1E1-0CBD-4ABE-B212-E52D02BE30F3}"/>
                  </a:ext>
                </a:extLst>
              </p:cNvPr>
              <p:cNvCxnSpPr>
                <a:cxnSpLocks/>
                <a:stCxn id="187" idx="6"/>
                <a:endCxn id="186" idx="1"/>
              </p:cNvCxnSpPr>
              <p:nvPr/>
            </p:nvCxnSpPr>
            <p:spPr>
              <a:xfrm>
                <a:off x="5995978" y="4100840"/>
                <a:ext cx="911868" cy="190949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8FD7368E-7435-4884-B7EA-886B28894026}"/>
                  </a:ext>
                </a:extLst>
              </p:cNvPr>
              <p:cNvCxnSpPr>
                <a:cxnSpLocks/>
                <a:stCxn id="187" idx="6"/>
                <a:endCxn id="184" idx="1"/>
              </p:cNvCxnSpPr>
              <p:nvPr/>
            </p:nvCxnSpPr>
            <p:spPr>
              <a:xfrm>
                <a:off x="5995978" y="4100840"/>
                <a:ext cx="911869" cy="530405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BAB1392C-2F07-40D0-AF70-F23122340127}"/>
                  </a:ext>
                </a:extLst>
              </p:cNvPr>
              <p:cNvCxnSpPr>
                <a:cxnSpLocks/>
                <a:stCxn id="187" idx="6"/>
                <a:endCxn id="185" idx="1"/>
              </p:cNvCxnSpPr>
              <p:nvPr/>
            </p:nvCxnSpPr>
            <p:spPr>
              <a:xfrm>
                <a:off x="5995978" y="4100840"/>
                <a:ext cx="911869" cy="1219952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93908B2B-ABF8-4117-B83F-C222721BFA21}"/>
                  </a:ext>
                </a:extLst>
              </p:cNvPr>
              <p:cNvCxnSpPr>
                <a:cxnSpLocks/>
                <a:stCxn id="188" idx="6"/>
                <a:endCxn id="183" idx="3"/>
              </p:cNvCxnSpPr>
              <p:nvPr/>
            </p:nvCxnSpPr>
            <p:spPr>
              <a:xfrm flipV="1">
                <a:off x="5995978" y="4221660"/>
                <a:ext cx="911869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19192490-1311-4763-9CA0-0A6FB422DE83}"/>
                  </a:ext>
                </a:extLst>
              </p:cNvPr>
              <p:cNvCxnSpPr>
                <a:cxnSpLocks/>
                <a:stCxn id="188" idx="6"/>
                <a:endCxn id="184" idx="2"/>
              </p:cNvCxnSpPr>
              <p:nvPr/>
            </p:nvCxnSpPr>
            <p:spPr>
              <a:xfrm flipV="1">
                <a:off x="5995978" y="4771226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8192CD28-08F1-4062-82F4-CED4D92E40B5}"/>
                  </a:ext>
                </a:extLst>
              </p:cNvPr>
              <p:cNvCxnSpPr>
                <a:cxnSpLocks/>
                <a:stCxn id="188" idx="6"/>
                <a:endCxn id="185" idx="2"/>
              </p:cNvCxnSpPr>
              <p:nvPr/>
            </p:nvCxnSpPr>
            <p:spPr>
              <a:xfrm>
                <a:off x="5995978" y="4790387"/>
                <a:ext cx="859409" cy="6703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315E0970-9C9D-4756-83CF-FC7DA5B9E6AB}"/>
                  </a:ext>
                </a:extLst>
              </p:cNvPr>
              <p:cNvCxnSpPr>
                <a:cxnSpLocks/>
                <a:stCxn id="188" idx="6"/>
                <a:endCxn id="186" idx="2"/>
              </p:cNvCxnSpPr>
              <p:nvPr/>
            </p:nvCxnSpPr>
            <p:spPr>
              <a:xfrm>
                <a:off x="5995978" y="4790387"/>
                <a:ext cx="859408" cy="135993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98683456-C286-4632-A26E-DDCCAC7F2FC2}"/>
                  </a:ext>
                </a:extLst>
              </p:cNvPr>
              <p:cNvCxnSpPr>
                <a:cxnSpLocks/>
                <a:stCxn id="189" idx="6"/>
                <a:endCxn id="183" idx="4"/>
              </p:cNvCxnSpPr>
              <p:nvPr/>
            </p:nvCxnSpPr>
            <p:spPr>
              <a:xfrm flipV="1">
                <a:off x="5995978" y="4279642"/>
                <a:ext cx="1038519" cy="1200292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113077E4-06C1-456F-A564-B10A585CC7E9}"/>
                  </a:ext>
                </a:extLst>
              </p:cNvPr>
              <p:cNvCxnSpPr>
                <a:cxnSpLocks/>
                <a:stCxn id="189" idx="6"/>
                <a:endCxn id="184" idx="3"/>
              </p:cNvCxnSpPr>
              <p:nvPr/>
            </p:nvCxnSpPr>
            <p:spPr>
              <a:xfrm flipV="1">
                <a:off x="5995978" y="4911207"/>
                <a:ext cx="911869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21602ED8-8517-45D5-9CAB-048CD557F73A}"/>
                  </a:ext>
                </a:extLst>
              </p:cNvPr>
              <p:cNvCxnSpPr>
                <a:cxnSpLocks/>
                <a:stCxn id="189" idx="6"/>
                <a:endCxn id="185" idx="3"/>
              </p:cNvCxnSpPr>
              <p:nvPr/>
            </p:nvCxnSpPr>
            <p:spPr>
              <a:xfrm>
                <a:off x="5995978" y="5479934"/>
                <a:ext cx="911869" cy="12082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071EC208-3AEE-4279-A408-0E2702C59C6D}"/>
                  </a:ext>
                </a:extLst>
              </p:cNvPr>
              <p:cNvCxnSpPr>
                <a:cxnSpLocks/>
                <a:stCxn id="189" idx="6"/>
                <a:endCxn id="186" idx="2"/>
              </p:cNvCxnSpPr>
              <p:nvPr/>
            </p:nvCxnSpPr>
            <p:spPr>
              <a:xfrm>
                <a:off x="5995978" y="5479934"/>
                <a:ext cx="859408" cy="67038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87D420B6-606B-437C-BD4F-AEE86385BA85}"/>
                  </a:ext>
                </a:extLst>
              </p:cNvPr>
              <p:cNvCxnSpPr>
                <a:cxnSpLocks/>
                <a:stCxn id="190" idx="6"/>
                <a:endCxn id="183" idx="3"/>
              </p:cNvCxnSpPr>
              <p:nvPr/>
            </p:nvCxnSpPr>
            <p:spPr>
              <a:xfrm flipV="1">
                <a:off x="5995977" y="4221660"/>
                <a:ext cx="911870" cy="194782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8ACFC7D1-F821-4232-B175-18BA696412E3}"/>
                  </a:ext>
                </a:extLst>
              </p:cNvPr>
              <p:cNvCxnSpPr>
                <a:cxnSpLocks/>
                <a:stCxn id="190" idx="6"/>
                <a:endCxn id="186" idx="2"/>
              </p:cNvCxnSpPr>
              <p:nvPr/>
            </p:nvCxnSpPr>
            <p:spPr>
              <a:xfrm flipV="1">
                <a:off x="5995977" y="6150320"/>
                <a:ext cx="859409" cy="1916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A07A607F-92A7-43DB-A9A5-39D10B598D02}"/>
                  </a:ext>
                </a:extLst>
              </p:cNvPr>
              <p:cNvCxnSpPr>
                <a:cxnSpLocks/>
                <a:stCxn id="190" idx="6"/>
                <a:endCxn id="185" idx="3"/>
              </p:cNvCxnSpPr>
              <p:nvPr/>
            </p:nvCxnSpPr>
            <p:spPr>
              <a:xfrm flipV="1">
                <a:off x="5995977" y="5600754"/>
                <a:ext cx="911870" cy="56872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17441B25-7E51-446B-A944-38C7F5A0FEB6}"/>
                  </a:ext>
                </a:extLst>
              </p:cNvPr>
              <p:cNvCxnSpPr>
                <a:cxnSpLocks/>
                <a:stCxn id="190" idx="6"/>
                <a:endCxn id="184" idx="3"/>
              </p:cNvCxnSpPr>
              <p:nvPr/>
            </p:nvCxnSpPr>
            <p:spPr>
              <a:xfrm flipV="1">
                <a:off x="5995977" y="4911207"/>
                <a:ext cx="911870" cy="1258274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E0792909-6317-4D3E-9378-49ADB22D9E14}"/>
                  </a:ext>
                </a:extLst>
              </p:cNvPr>
              <p:cNvCxnSpPr>
                <a:cxnSpLocks/>
                <a:stCxn id="183" idx="6"/>
                <a:endCxn id="182" idx="1"/>
              </p:cNvCxnSpPr>
              <p:nvPr/>
            </p:nvCxnSpPr>
            <p:spPr>
              <a:xfrm>
                <a:off x="7213606" y="4081679"/>
                <a:ext cx="911869" cy="118903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7CC19A98-FC76-4446-8797-8780C8E9E0C9}"/>
                  </a:ext>
                </a:extLst>
              </p:cNvPr>
              <p:cNvCxnSpPr>
                <a:cxnSpLocks/>
                <a:stCxn id="184" idx="6"/>
                <a:endCxn id="181" idx="2"/>
              </p:cNvCxnSpPr>
              <p:nvPr/>
            </p:nvCxnSpPr>
            <p:spPr>
              <a:xfrm flipV="1">
                <a:off x="7213606" y="4721143"/>
                <a:ext cx="859409" cy="500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45B5573F-9D81-4AFB-B820-7E2B702BAF25}"/>
                  </a:ext>
                </a:extLst>
              </p:cNvPr>
              <p:cNvCxnSpPr>
                <a:cxnSpLocks/>
                <a:stCxn id="184" idx="6"/>
                <a:endCxn id="182" idx="2"/>
              </p:cNvCxnSpPr>
              <p:nvPr/>
            </p:nvCxnSpPr>
            <p:spPr>
              <a:xfrm>
                <a:off x="7213606" y="4771226"/>
                <a:ext cx="859409" cy="639464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B66F5315-8843-4AB1-9825-0516C119A896}"/>
                  </a:ext>
                </a:extLst>
              </p:cNvPr>
              <p:cNvCxnSpPr>
                <a:cxnSpLocks/>
                <a:stCxn id="185" idx="6"/>
                <a:endCxn id="182" idx="2"/>
              </p:cNvCxnSpPr>
              <p:nvPr/>
            </p:nvCxnSpPr>
            <p:spPr>
              <a:xfrm flipV="1">
                <a:off x="7213606" y="5410690"/>
                <a:ext cx="859409" cy="50083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18E227F8-A915-4DBF-A9BC-DE1DD21832DD}"/>
                  </a:ext>
                </a:extLst>
              </p:cNvPr>
              <p:cNvCxnSpPr>
                <a:cxnSpLocks/>
                <a:stCxn id="185" idx="6"/>
                <a:endCxn id="181" idx="3"/>
              </p:cNvCxnSpPr>
              <p:nvPr/>
            </p:nvCxnSpPr>
            <p:spPr>
              <a:xfrm flipV="1">
                <a:off x="7213606" y="4861124"/>
                <a:ext cx="911869" cy="59964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8217439E-3C0D-439A-AD99-B6E24EB20DD2}"/>
                  </a:ext>
                </a:extLst>
              </p:cNvPr>
              <p:cNvCxnSpPr>
                <a:cxnSpLocks/>
                <a:stCxn id="186" idx="6"/>
                <a:endCxn id="182" idx="3"/>
              </p:cNvCxnSpPr>
              <p:nvPr/>
            </p:nvCxnSpPr>
            <p:spPr>
              <a:xfrm flipV="1">
                <a:off x="7213605" y="5550671"/>
                <a:ext cx="911870" cy="599649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E3D8E443-0CD0-462F-8A22-39C478819C36}"/>
                  </a:ext>
                </a:extLst>
              </p:cNvPr>
              <p:cNvCxnSpPr>
                <a:cxnSpLocks/>
                <a:stCxn id="186" idx="6"/>
                <a:endCxn id="181" idx="3"/>
              </p:cNvCxnSpPr>
              <p:nvPr/>
            </p:nvCxnSpPr>
            <p:spPr>
              <a:xfrm flipV="1">
                <a:off x="7213605" y="4861124"/>
                <a:ext cx="911870" cy="1289196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BE8007B-3D6E-4797-8CC5-F81C9CAE9B83}"/>
                </a:ext>
              </a:extLst>
            </p:cNvPr>
            <p:cNvCxnSpPr>
              <a:cxnSpLocks/>
              <a:stCxn id="181" idx="6"/>
            </p:cNvCxnSpPr>
            <p:nvPr/>
          </p:nvCxnSpPr>
          <p:spPr>
            <a:xfrm>
              <a:off x="10049889" y="4248682"/>
              <a:ext cx="72219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F57907D-10AC-49BE-A9C2-E38D64817606}"/>
                </a:ext>
              </a:extLst>
            </p:cNvPr>
            <p:cNvCxnSpPr>
              <a:cxnSpLocks/>
              <a:stCxn id="182" idx="6"/>
            </p:cNvCxnSpPr>
            <p:nvPr/>
          </p:nvCxnSpPr>
          <p:spPr>
            <a:xfrm>
              <a:off x="10049889" y="4938229"/>
              <a:ext cx="72219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D9F2A30-CB49-41FE-BBA7-8334C110FAFB}"/>
                </a:ext>
              </a:extLst>
            </p:cNvPr>
            <p:cNvSpPr txBox="1"/>
            <p:nvPr/>
          </p:nvSpPr>
          <p:spPr>
            <a:xfrm>
              <a:off x="5665799" y="5913056"/>
              <a:ext cx="139073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Input Layer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A01BDF0-2466-4274-B69A-1BC095FEB81D}"/>
                </a:ext>
              </a:extLst>
            </p:cNvPr>
            <p:cNvSpPr txBox="1"/>
            <p:nvPr/>
          </p:nvSpPr>
          <p:spPr>
            <a:xfrm>
              <a:off x="7277993" y="5955984"/>
              <a:ext cx="158514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Hidden Layers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C09F261-D419-43F5-83A3-B843035F3494}"/>
                </a:ext>
              </a:extLst>
            </p:cNvPr>
            <p:cNvSpPr txBox="1"/>
            <p:nvPr/>
          </p:nvSpPr>
          <p:spPr>
            <a:xfrm>
              <a:off x="9261965" y="5913056"/>
              <a:ext cx="14838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atin typeface="Gotham Rounded Book" pitchFamily="50" charset="0"/>
                </a:rPr>
                <a:t>Output Layer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A712C30-EA50-4716-B416-8ECD70C9EFEA}"/>
              </a:ext>
            </a:extLst>
          </p:cNvPr>
          <p:cNvSpPr/>
          <p:nvPr/>
        </p:nvSpPr>
        <p:spPr>
          <a:xfrm flipH="1">
            <a:off x="3995087" y="2773603"/>
            <a:ext cx="1355059" cy="2927359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21B9AE8-6DE0-4B7F-8B52-D2B7F4C365CF}"/>
              </a:ext>
            </a:extLst>
          </p:cNvPr>
          <p:cNvSpPr/>
          <p:nvPr/>
        </p:nvSpPr>
        <p:spPr>
          <a:xfrm flipH="1">
            <a:off x="5301255" y="2849393"/>
            <a:ext cx="2290000" cy="2927359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F0586D6-2D87-4F9F-93F6-D621BD75AE0F}"/>
              </a:ext>
            </a:extLst>
          </p:cNvPr>
          <p:cNvSpPr/>
          <p:nvPr/>
        </p:nvSpPr>
        <p:spPr>
          <a:xfrm flipH="1">
            <a:off x="7396305" y="2829334"/>
            <a:ext cx="382282" cy="226662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FB116E-4B5E-457C-A304-38F066DB2FE0}"/>
              </a:ext>
            </a:extLst>
          </p:cNvPr>
          <p:cNvSpPr/>
          <p:nvPr/>
        </p:nvSpPr>
        <p:spPr>
          <a:xfrm>
            <a:off x="9101371" y="3573443"/>
            <a:ext cx="2477049" cy="8918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Gotham Rounded Book" pitchFamily="50" charset="0"/>
              </a:rPr>
              <a:t>Generate the predicted output by applying suitable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850862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Top Deep Learning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0F2D81-2BB3-4A61-B470-4CD6BEFCD877}"/>
              </a:ext>
            </a:extLst>
          </p:cNvPr>
          <p:cNvCxnSpPr/>
          <p:nvPr/>
        </p:nvCxnSpPr>
        <p:spPr>
          <a:xfrm>
            <a:off x="8074318" y="4320915"/>
            <a:ext cx="0" cy="40163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F483D-92A3-4735-8B78-4BCF60322669}"/>
              </a:ext>
            </a:extLst>
          </p:cNvPr>
          <p:cNvCxnSpPr/>
          <p:nvPr/>
        </p:nvCxnSpPr>
        <p:spPr>
          <a:xfrm>
            <a:off x="10026420" y="3481904"/>
            <a:ext cx="0" cy="40163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6BF22A-EA30-473F-8250-8C47494AB290}"/>
              </a:ext>
            </a:extLst>
          </p:cNvPr>
          <p:cNvCxnSpPr/>
          <p:nvPr/>
        </p:nvCxnSpPr>
        <p:spPr>
          <a:xfrm>
            <a:off x="6117099" y="3500583"/>
            <a:ext cx="0" cy="40163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5948BC-E9CB-411E-B66D-3451F6013FF5}"/>
              </a:ext>
            </a:extLst>
          </p:cNvPr>
          <p:cNvCxnSpPr/>
          <p:nvPr/>
        </p:nvCxnSpPr>
        <p:spPr>
          <a:xfrm>
            <a:off x="4152255" y="4338962"/>
            <a:ext cx="0" cy="40163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65DB46-E299-457D-B75C-BDDDF8234B62}"/>
              </a:ext>
            </a:extLst>
          </p:cNvPr>
          <p:cNvCxnSpPr/>
          <p:nvPr/>
        </p:nvCxnSpPr>
        <p:spPr>
          <a:xfrm>
            <a:off x="2184085" y="3501110"/>
            <a:ext cx="0" cy="44179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9B9CB5-B48C-43E7-B03B-A773F6CE57B0}"/>
              </a:ext>
            </a:extLst>
          </p:cNvPr>
          <p:cNvCxnSpPr/>
          <p:nvPr/>
        </p:nvCxnSpPr>
        <p:spPr>
          <a:xfrm>
            <a:off x="1006563" y="4109380"/>
            <a:ext cx="1020285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89436C-E2FE-446A-A3F9-290B346559FC}"/>
              </a:ext>
            </a:extLst>
          </p:cNvPr>
          <p:cNvGrpSpPr/>
          <p:nvPr/>
        </p:nvGrpSpPr>
        <p:grpSpPr>
          <a:xfrm>
            <a:off x="1966016" y="3908872"/>
            <a:ext cx="418454" cy="418454"/>
            <a:chOff x="2605364" y="5455930"/>
            <a:chExt cx="557939" cy="55793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112BF-8F02-4591-BB03-6A7FDBBE12BE}"/>
                </a:ext>
              </a:extLst>
            </p:cNvPr>
            <p:cNvSpPr/>
            <p:nvPr/>
          </p:nvSpPr>
          <p:spPr>
            <a:xfrm>
              <a:off x="2605364" y="5455930"/>
              <a:ext cx="557939" cy="55793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D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8"/>
              <a:endParaRPr lang="en-IN" sz="2400" dirty="0">
                <a:solidFill>
                  <a:prstClr val="black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626255-9F6A-480C-AE00-396799FAE93E}"/>
                </a:ext>
              </a:extLst>
            </p:cNvPr>
            <p:cNvSpPr txBox="1"/>
            <p:nvPr/>
          </p:nvSpPr>
          <p:spPr>
            <a:xfrm>
              <a:off x="2707333" y="5561533"/>
              <a:ext cx="34881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 defTabSz="914378"/>
              <a:r>
                <a:rPr lang="en-US" sz="1200" b="1" dirty="0">
                  <a:solidFill>
                    <a:prstClr val="black"/>
                  </a:solidFill>
                  <a:latin typeface="Calibri Light" panose="020F0302020204030204"/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9A38CB-892D-4B32-9181-EC672A5C4929}"/>
              </a:ext>
            </a:extLst>
          </p:cNvPr>
          <p:cNvGrpSpPr/>
          <p:nvPr/>
        </p:nvGrpSpPr>
        <p:grpSpPr>
          <a:xfrm>
            <a:off x="3928260" y="3908872"/>
            <a:ext cx="418454" cy="418454"/>
            <a:chOff x="5221690" y="5455930"/>
            <a:chExt cx="557939" cy="55793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88EBE2-0B44-4E1F-B3EB-3460A4131B85}"/>
                </a:ext>
              </a:extLst>
            </p:cNvPr>
            <p:cNvSpPr/>
            <p:nvPr/>
          </p:nvSpPr>
          <p:spPr>
            <a:xfrm>
              <a:off x="5221690" y="5455930"/>
              <a:ext cx="557939" cy="55793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5E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8"/>
              <a:endParaRPr lang="en-IN" sz="2400" dirty="0">
                <a:solidFill>
                  <a:prstClr val="black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AF51AA-A84A-436B-B6F9-3794A1642150}"/>
                </a:ext>
              </a:extLst>
            </p:cNvPr>
            <p:cNvSpPr txBox="1"/>
            <p:nvPr/>
          </p:nvSpPr>
          <p:spPr>
            <a:xfrm>
              <a:off x="5326253" y="5565622"/>
              <a:ext cx="34881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 defTabSz="914378"/>
              <a:r>
                <a:rPr lang="en-US" sz="1200" b="1" dirty="0">
                  <a:solidFill>
                    <a:prstClr val="black"/>
                  </a:solidFill>
                  <a:latin typeface="Calibri Light" panose="020F0302020204030204"/>
                </a:rPr>
                <a:t>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C55300-EC7F-4071-9BB7-4D8299B9FCAD}"/>
              </a:ext>
            </a:extLst>
          </p:cNvPr>
          <p:cNvGrpSpPr/>
          <p:nvPr/>
        </p:nvGrpSpPr>
        <p:grpSpPr>
          <a:xfrm>
            <a:off x="5890505" y="3897236"/>
            <a:ext cx="418454" cy="418454"/>
            <a:chOff x="7838017" y="5440415"/>
            <a:chExt cx="557939" cy="55793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F0F1CDB-D92B-4D2A-BCA6-5D500EBE0C12}"/>
                </a:ext>
              </a:extLst>
            </p:cNvPr>
            <p:cNvSpPr/>
            <p:nvPr/>
          </p:nvSpPr>
          <p:spPr>
            <a:xfrm>
              <a:off x="7838017" y="5440415"/>
              <a:ext cx="557939" cy="55793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CA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8"/>
              <a:endParaRPr lang="en-IN" sz="2400" dirty="0">
                <a:solidFill>
                  <a:prstClr val="black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26FE25-B6FF-4D13-92EA-D44F8655FD90}"/>
                </a:ext>
              </a:extLst>
            </p:cNvPr>
            <p:cNvSpPr txBox="1"/>
            <p:nvPr/>
          </p:nvSpPr>
          <p:spPr>
            <a:xfrm>
              <a:off x="7942580" y="5550107"/>
              <a:ext cx="34881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 defTabSz="914378"/>
              <a:r>
                <a:rPr lang="en-US" sz="1200" b="1" dirty="0">
                  <a:solidFill>
                    <a:prstClr val="black"/>
                  </a:solidFill>
                  <a:latin typeface="Calibri Light" panose="020F0302020204030204"/>
                </a:rPr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719532-DAA1-4A9A-B727-EE0964A24430}"/>
              </a:ext>
            </a:extLst>
          </p:cNvPr>
          <p:cNvGrpSpPr/>
          <p:nvPr/>
        </p:nvGrpSpPr>
        <p:grpSpPr>
          <a:xfrm>
            <a:off x="7852751" y="3897236"/>
            <a:ext cx="418454" cy="418454"/>
            <a:chOff x="10454344" y="5440415"/>
            <a:chExt cx="557939" cy="55793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906B91-2325-4F87-9C74-55155AE2F38B}"/>
                </a:ext>
              </a:extLst>
            </p:cNvPr>
            <p:cNvSpPr/>
            <p:nvPr/>
          </p:nvSpPr>
          <p:spPr>
            <a:xfrm>
              <a:off x="10454344" y="5440415"/>
              <a:ext cx="557939" cy="55793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6D2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8"/>
              <a:endParaRPr lang="en-IN" sz="2400" dirty="0">
                <a:solidFill>
                  <a:prstClr val="black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F09A3E-2A76-4FDD-BE78-F921B9266AFF}"/>
                </a:ext>
              </a:extLst>
            </p:cNvPr>
            <p:cNvSpPr txBox="1"/>
            <p:nvPr/>
          </p:nvSpPr>
          <p:spPr>
            <a:xfrm>
              <a:off x="10558907" y="5550107"/>
              <a:ext cx="34881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 defTabSz="914378"/>
              <a:r>
                <a:rPr lang="en-US" sz="1200" b="1" dirty="0">
                  <a:solidFill>
                    <a:prstClr val="black"/>
                  </a:solidFill>
                  <a:latin typeface="Calibri Light" panose="020F0302020204030204"/>
                </a:rPr>
                <a:t>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5FE2E4-025D-4ACF-9CBF-9B4D06DBB159}"/>
              </a:ext>
            </a:extLst>
          </p:cNvPr>
          <p:cNvGrpSpPr/>
          <p:nvPr/>
        </p:nvGrpSpPr>
        <p:grpSpPr>
          <a:xfrm>
            <a:off x="9814995" y="3882723"/>
            <a:ext cx="418454" cy="418454"/>
            <a:chOff x="13070670" y="5421064"/>
            <a:chExt cx="557939" cy="55793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2C8D1F-82F1-4DF3-9FD1-6D3798570887}"/>
                </a:ext>
              </a:extLst>
            </p:cNvPr>
            <p:cNvSpPr/>
            <p:nvPr/>
          </p:nvSpPr>
          <p:spPr>
            <a:xfrm>
              <a:off x="13070670" y="5421064"/>
              <a:ext cx="557939" cy="55793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A5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8"/>
              <a:endParaRPr lang="en-IN" sz="2400" dirty="0">
                <a:solidFill>
                  <a:prstClr val="black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10D665-56AF-4191-8851-8F47F28A73A3}"/>
                </a:ext>
              </a:extLst>
            </p:cNvPr>
            <p:cNvSpPr txBox="1"/>
            <p:nvPr/>
          </p:nvSpPr>
          <p:spPr>
            <a:xfrm>
              <a:off x="13175233" y="5530756"/>
              <a:ext cx="34881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 defTabSz="914378"/>
              <a:r>
                <a:rPr lang="en-US" sz="1200" b="1" dirty="0">
                  <a:solidFill>
                    <a:prstClr val="black"/>
                  </a:solidFill>
                  <a:latin typeface="Calibri Light" panose="020F0302020204030204"/>
                </a:rPr>
                <a:t>5</a:t>
              </a: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24A6A0-448F-43DA-9DD0-ADE36E532818}"/>
              </a:ext>
            </a:extLst>
          </p:cNvPr>
          <p:cNvSpPr/>
          <p:nvPr/>
        </p:nvSpPr>
        <p:spPr>
          <a:xfrm>
            <a:off x="481590" y="2088005"/>
            <a:ext cx="3429000" cy="1371600"/>
          </a:xfrm>
          <a:prstGeom prst="roundRect">
            <a:avLst/>
          </a:prstGeom>
          <a:solidFill>
            <a:srgbClr val="FFE6CD"/>
          </a:solidFill>
          <a:ln>
            <a:solidFill>
              <a:srgbClr val="FFCD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143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prstClr val="black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Developed by Francois </a:t>
            </a:r>
            <a:r>
              <a:rPr lang="en-US" sz="1300" dirty="0" err="1">
                <a:solidFill>
                  <a:prstClr val="black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Chollet</a:t>
            </a:r>
            <a:endParaRPr lang="en-US" sz="1300" dirty="0">
              <a:solidFill>
                <a:prstClr val="black"/>
              </a:solidFill>
              <a:latin typeface="Gotham Rounded Book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defTabSz="9143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prstClr val="black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Open source library written in Python</a:t>
            </a:r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4D5C49C8-03E0-4C2C-AF92-8AFD07F61CCD}"/>
              </a:ext>
            </a:extLst>
          </p:cNvPr>
          <p:cNvSpPr/>
          <p:nvPr/>
        </p:nvSpPr>
        <p:spPr>
          <a:xfrm>
            <a:off x="4384272" y="2088005"/>
            <a:ext cx="3429000" cy="1371600"/>
          </a:xfrm>
          <a:prstGeom prst="roundRect">
            <a:avLst/>
          </a:prstGeom>
          <a:solidFill>
            <a:srgbClr val="AAD9F0"/>
          </a:solidFill>
          <a:ln>
            <a:solidFill>
              <a:srgbClr val="4CAF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143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prstClr val="black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Developed by University of Montreal</a:t>
            </a:r>
          </a:p>
          <a:p>
            <a:pPr marL="285750" indent="-285750" defTabSz="9143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prstClr val="black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Written in Python</a:t>
            </a:r>
          </a:p>
        </p:txBody>
      </p:sp>
      <p:sp>
        <p:nvSpPr>
          <p:cNvPr id="28" name="Rounded Rectangle 17">
            <a:extLst>
              <a:ext uri="{FF2B5EF4-FFF2-40B4-BE49-F238E27FC236}">
                <a16:creationId xmlns:a16="http://schemas.microsoft.com/office/drawing/2014/main" id="{1FB64EB9-AEEC-4EEE-85F1-0491BF781331}"/>
              </a:ext>
            </a:extLst>
          </p:cNvPr>
          <p:cNvSpPr/>
          <p:nvPr/>
        </p:nvSpPr>
        <p:spPr>
          <a:xfrm>
            <a:off x="8286061" y="2088005"/>
            <a:ext cx="3429000" cy="1371600"/>
          </a:xfrm>
          <a:prstGeom prst="roundRect">
            <a:avLst/>
          </a:prstGeom>
          <a:solidFill>
            <a:srgbClr val="FFC58B"/>
          </a:solidFill>
          <a:ln>
            <a:solidFill>
              <a:srgbClr val="FFA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143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prstClr val="black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Developed by Google Brain Team</a:t>
            </a:r>
          </a:p>
          <a:p>
            <a:pPr marL="285750" indent="-285750" defTabSz="9143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prstClr val="black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Written in C++, Python and CUDA</a:t>
            </a:r>
          </a:p>
        </p:txBody>
      </p:sp>
      <p:sp>
        <p:nvSpPr>
          <p:cNvPr id="29" name="Rounded Rectangle 50">
            <a:extLst>
              <a:ext uri="{FF2B5EF4-FFF2-40B4-BE49-F238E27FC236}">
                <a16:creationId xmlns:a16="http://schemas.microsoft.com/office/drawing/2014/main" id="{EC678B9F-069B-4230-BC49-07F4A52436CF}"/>
              </a:ext>
            </a:extLst>
          </p:cNvPr>
          <p:cNvSpPr/>
          <p:nvPr/>
        </p:nvSpPr>
        <p:spPr>
          <a:xfrm>
            <a:off x="2422646" y="4719886"/>
            <a:ext cx="3429000" cy="1371600"/>
          </a:xfrm>
          <a:prstGeom prst="roundRect">
            <a:avLst/>
          </a:prstGeom>
          <a:solidFill>
            <a:srgbClr val="FFAD9F"/>
          </a:solidFill>
          <a:ln>
            <a:solidFill>
              <a:srgbClr val="FF5E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1437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300" dirty="0">
              <a:solidFill>
                <a:prstClr val="black"/>
              </a:solidFill>
              <a:latin typeface="Gotham Rounded Book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Rounded Rectangle 43">
            <a:extLst>
              <a:ext uri="{FF2B5EF4-FFF2-40B4-BE49-F238E27FC236}">
                <a16:creationId xmlns:a16="http://schemas.microsoft.com/office/drawing/2014/main" id="{FA179C76-FFF9-4200-A8A1-2AF82345A125}"/>
              </a:ext>
            </a:extLst>
          </p:cNvPr>
          <p:cNvSpPr/>
          <p:nvPr/>
        </p:nvSpPr>
        <p:spPr>
          <a:xfrm>
            <a:off x="6365022" y="4719886"/>
            <a:ext cx="3429000" cy="1371600"/>
          </a:xfrm>
          <a:prstGeom prst="roundRect">
            <a:avLst/>
          </a:prstGeom>
          <a:solidFill>
            <a:srgbClr val="A7EBD1"/>
          </a:solidFill>
          <a:ln>
            <a:solidFill>
              <a:srgbClr val="36D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914378">
              <a:lnSpc>
                <a:spcPct val="150000"/>
              </a:lnSpc>
            </a:pPr>
            <a:endParaRPr lang="en-US" sz="1300" dirty="0">
              <a:solidFill>
                <a:prstClr val="black"/>
              </a:solidFill>
              <a:latin typeface="Gotham Rounded Book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 defTabSz="91437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300" dirty="0">
              <a:solidFill>
                <a:prstClr val="black"/>
              </a:solidFill>
              <a:latin typeface="Gotham Rounded Book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EE0C96-C17B-487F-B466-C0AFD9971C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7918" r="5401" b="7270"/>
          <a:stretch/>
        </p:blipFill>
        <p:spPr>
          <a:xfrm>
            <a:off x="1622089" y="1376141"/>
            <a:ext cx="1102417" cy="633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954C5EC-E2C1-4C73-8984-84E0B31F9477}"/>
              </a:ext>
            </a:extLst>
          </p:cNvPr>
          <p:cNvGrpSpPr/>
          <p:nvPr/>
        </p:nvGrpSpPr>
        <p:grpSpPr>
          <a:xfrm>
            <a:off x="799622" y="5117792"/>
            <a:ext cx="1523629" cy="627860"/>
            <a:chOff x="1739397" y="4947081"/>
            <a:chExt cx="2877508" cy="118576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187AB3-D519-4EDD-B578-1B42090486F0}"/>
                </a:ext>
              </a:extLst>
            </p:cNvPr>
            <p:cNvSpPr/>
            <p:nvPr/>
          </p:nvSpPr>
          <p:spPr>
            <a:xfrm>
              <a:off x="1739397" y="4947081"/>
              <a:ext cx="2877508" cy="11857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CAD267A-38FE-4E89-A0F9-DC11BBC97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065" y="5048600"/>
              <a:ext cx="2748678" cy="10233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5786B5-1ECE-41A8-B3DF-121DA1FC2360}"/>
              </a:ext>
            </a:extLst>
          </p:cNvPr>
          <p:cNvGrpSpPr/>
          <p:nvPr/>
        </p:nvGrpSpPr>
        <p:grpSpPr>
          <a:xfrm>
            <a:off x="5305859" y="1408454"/>
            <a:ext cx="1585825" cy="628534"/>
            <a:chOff x="6028745" y="1340176"/>
            <a:chExt cx="2045573" cy="842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1398C87-1954-457B-9CF4-70E698A15830}"/>
                </a:ext>
              </a:extLst>
            </p:cNvPr>
            <p:cNvSpPr/>
            <p:nvPr/>
          </p:nvSpPr>
          <p:spPr>
            <a:xfrm>
              <a:off x="6028745" y="1340176"/>
              <a:ext cx="2045573" cy="84294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FEEC2A7-4CF9-4E0C-B096-C4544EA5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822" y="1378005"/>
              <a:ext cx="1913417" cy="63780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13C589-F920-4FF3-ADF1-560811C7759D}"/>
              </a:ext>
            </a:extLst>
          </p:cNvPr>
          <p:cNvGrpSpPr/>
          <p:nvPr/>
        </p:nvGrpSpPr>
        <p:grpSpPr>
          <a:xfrm>
            <a:off x="9893417" y="5115369"/>
            <a:ext cx="1585825" cy="628534"/>
            <a:chOff x="9981127" y="4359515"/>
            <a:chExt cx="1585825" cy="62853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DE2020-65AD-49EF-A36A-626EF23F749A}"/>
                </a:ext>
              </a:extLst>
            </p:cNvPr>
            <p:cNvSpPr/>
            <p:nvPr/>
          </p:nvSpPr>
          <p:spPr>
            <a:xfrm>
              <a:off x="9981127" y="4359515"/>
              <a:ext cx="1585825" cy="6285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56BFAAC-7F51-4579-BBEA-871F29DA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923" y="4381390"/>
              <a:ext cx="1444395" cy="545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60F1952-3EE9-42DF-BF55-CCF4D3D6270C}"/>
              </a:ext>
            </a:extLst>
          </p:cNvPr>
          <p:cNvSpPr txBox="1"/>
          <p:nvPr/>
        </p:nvSpPr>
        <p:spPr>
          <a:xfrm>
            <a:off x="6482988" y="4841643"/>
            <a:ext cx="31579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Gotham Rounded Book" pitchFamily="50" charset="0"/>
              </a:rPr>
              <a:t>Created by Ronan </a:t>
            </a:r>
            <a:r>
              <a:rPr lang="en-US" sz="1300" dirty="0" err="1">
                <a:latin typeface="Gotham Rounded Book" pitchFamily="50" charset="0"/>
              </a:rPr>
              <a:t>Collobert</a:t>
            </a:r>
            <a:r>
              <a:rPr lang="en-US" sz="1300" dirty="0">
                <a:latin typeface="Gotham Rounded Book" pitchFamily="50" charset="0"/>
              </a:rPr>
              <a:t>, </a:t>
            </a:r>
            <a:r>
              <a:rPr lang="en-US" sz="1300" dirty="0" err="1">
                <a:latin typeface="Gotham Rounded Book" pitchFamily="50" charset="0"/>
              </a:rPr>
              <a:t>Koray</a:t>
            </a:r>
            <a:r>
              <a:rPr lang="en-US" sz="1300" dirty="0">
                <a:latin typeface="Gotham Rounded Book" pitchFamily="50" charset="0"/>
              </a:rPr>
              <a:t> </a:t>
            </a:r>
            <a:r>
              <a:rPr lang="en-US" sz="1300" dirty="0" err="1">
                <a:latin typeface="Gotham Rounded Book" pitchFamily="50" charset="0"/>
              </a:rPr>
              <a:t>kavukcuoglu</a:t>
            </a:r>
            <a:r>
              <a:rPr lang="en-US" sz="1300" dirty="0">
                <a:latin typeface="Gotham Rounded Book" pitchFamily="50" charset="0"/>
              </a:rPr>
              <a:t>, Clement </a:t>
            </a:r>
            <a:r>
              <a:rPr lang="en-US" sz="1300" dirty="0" err="1">
                <a:latin typeface="Gotham Rounded Book" pitchFamily="50" charset="0"/>
              </a:rPr>
              <a:t>Farabet</a:t>
            </a:r>
            <a:endParaRPr lang="en-US" sz="1300" dirty="0">
              <a:latin typeface="Gotham Rounded Book" pitchFamily="50" charset="0"/>
            </a:endParaRPr>
          </a:p>
          <a:p>
            <a:endParaRPr lang="en-US" sz="1300" dirty="0">
              <a:latin typeface="Gotham Rounded Book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Gotham Rounded Book" pitchFamily="50" charset="0"/>
              </a:rPr>
              <a:t>Written in Python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BD86F36-053D-46D6-8725-EB029924D1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564" y="1330139"/>
            <a:ext cx="821315" cy="699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B3EA7D4-22F1-4818-B453-DDCD689825F5}"/>
              </a:ext>
            </a:extLst>
          </p:cNvPr>
          <p:cNvSpPr txBox="1"/>
          <p:nvPr/>
        </p:nvSpPr>
        <p:spPr>
          <a:xfrm>
            <a:off x="2573265" y="4738910"/>
            <a:ext cx="315797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3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prstClr val="black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Developed by Skymind engineering team and DeepLearning4J community</a:t>
            </a:r>
          </a:p>
          <a:p>
            <a:pPr marL="285750" indent="-285750" defTabSz="9143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prstClr val="black"/>
                </a:solidFill>
                <a:latin typeface="Gotham Rounded Book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Written in C++ and Java</a:t>
            </a:r>
            <a:endParaRPr lang="en-US" sz="1300" dirty="0">
              <a:solidFill>
                <a:prstClr val="black"/>
              </a:solidFill>
              <a:latin typeface="Gotham Rounded Book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9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Why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7BD60D8-604F-454C-8FC9-5D78D057997E}"/>
              </a:ext>
            </a:extLst>
          </p:cNvPr>
          <p:cNvGrpSpPr/>
          <p:nvPr/>
        </p:nvGrpSpPr>
        <p:grpSpPr>
          <a:xfrm>
            <a:off x="619125" y="1420756"/>
            <a:ext cx="1540257" cy="1041764"/>
            <a:chOff x="617320" y="1362071"/>
            <a:chExt cx="2555163" cy="1728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B64E4-7314-4A0F-BB14-3B65996D7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2" t="13335" r="17379" b="11331"/>
            <a:stretch/>
          </p:blipFill>
          <p:spPr>
            <a:xfrm>
              <a:off x="1885354" y="2026605"/>
              <a:ext cx="1287129" cy="10636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E21E74-B5F8-4A4D-9484-2670DED4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20" y="1362071"/>
              <a:ext cx="1599000" cy="15990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33BA9B-162F-4442-8A51-9CF4B7CF0D62}"/>
              </a:ext>
            </a:extLst>
          </p:cNvPr>
          <p:cNvGrpSpPr/>
          <p:nvPr/>
        </p:nvGrpSpPr>
        <p:grpSpPr>
          <a:xfrm>
            <a:off x="2633378" y="1648572"/>
            <a:ext cx="3446911" cy="1759458"/>
            <a:chOff x="3330961" y="1761694"/>
            <a:chExt cx="3446911" cy="17594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697EEC-6EF7-4D9E-ABFD-9C7EA96C133A}"/>
                </a:ext>
              </a:extLst>
            </p:cNvPr>
            <p:cNvSpPr/>
            <p:nvPr/>
          </p:nvSpPr>
          <p:spPr>
            <a:xfrm>
              <a:off x="3330961" y="1761694"/>
              <a:ext cx="2849122" cy="1759458"/>
            </a:xfrm>
            <a:prstGeom prst="rect">
              <a:avLst/>
            </a:prstGeom>
            <a:solidFill>
              <a:srgbClr val="BAC8F4">
                <a:alpha val="24706"/>
              </a:srgbClr>
            </a:solidFill>
            <a:ln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5620" tIns="19999" rIns="495621" bIns="19999" numCol="1" spcCol="1270" anchor="ctr" anchorCtr="0">
              <a:noAutofit/>
            </a:bodyPr>
            <a:lstStyle/>
            <a:p>
              <a:pPr algn="ctr" defTabSz="66661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chemeClr val="tx1"/>
                  </a:solidFill>
                  <a:latin typeface="Gotham Rounded Book" pitchFamily="50" charset="0"/>
                </a:rPr>
                <a:t>Provides both C++ and Python API’s that makes it easier to work on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037D0B-3952-4B8E-8552-60D9A3225C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0067" y="1919054"/>
              <a:ext cx="537805" cy="335997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0DF980-4470-4712-A4F0-1FBE23377A82}"/>
              </a:ext>
            </a:extLst>
          </p:cNvPr>
          <p:cNvGrpSpPr/>
          <p:nvPr/>
        </p:nvGrpSpPr>
        <p:grpSpPr>
          <a:xfrm>
            <a:off x="5908511" y="1915752"/>
            <a:ext cx="1584535" cy="1364018"/>
            <a:chOff x="8315977" y="3372675"/>
            <a:chExt cx="3694790" cy="3180589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43C5CE84-BC42-4EBA-920C-BDFF8E704A44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10071476" y="3372675"/>
              <a:ext cx="1479805" cy="1699592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258E383-E362-4019-B98F-4755DC95BC31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9791060" y="4411914"/>
              <a:ext cx="2219707" cy="2048823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 dirty="0">
                <a:solidFill>
                  <a:srgbClr val="445469"/>
                </a:solidFill>
              </a:endParaRPr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7DC33FBD-D3ED-4095-9D31-608DC3F9DDC5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8315977" y="3796668"/>
              <a:ext cx="2382579" cy="2756596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91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latin typeface="Gotham Rounded Bold" pitchFamily="50" charset="0"/>
              </a:rPr>
              <a:t>Why </a:t>
            </a:r>
            <a:r>
              <a:rPr lang="en-US" sz="3000" dirty="0" err="1">
                <a:latin typeface="Gotham Rounded Bold" pitchFamily="50" charset="0"/>
              </a:rPr>
              <a:t>TensorFlow</a:t>
            </a:r>
            <a:r>
              <a:rPr lang="en-US" sz="3000" dirty="0">
                <a:latin typeface="Gotham Rounded Bold" pitchFamily="50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E2660-8516-4CA7-A614-76837792F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7" r="79393"/>
          <a:stretch/>
        </p:blipFill>
        <p:spPr>
          <a:xfrm>
            <a:off x="0" y="6498454"/>
            <a:ext cx="2512381" cy="35954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7BD60D8-604F-454C-8FC9-5D78D057997E}"/>
              </a:ext>
            </a:extLst>
          </p:cNvPr>
          <p:cNvGrpSpPr/>
          <p:nvPr/>
        </p:nvGrpSpPr>
        <p:grpSpPr>
          <a:xfrm>
            <a:off x="619125" y="1420756"/>
            <a:ext cx="1540257" cy="1041764"/>
            <a:chOff x="617320" y="1362071"/>
            <a:chExt cx="2555163" cy="1728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B64E4-7314-4A0F-BB14-3B65996D7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2" t="13335" r="17379" b="11331"/>
            <a:stretch/>
          </p:blipFill>
          <p:spPr>
            <a:xfrm>
              <a:off x="1885354" y="2026605"/>
              <a:ext cx="1287129" cy="10636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E21E74-B5F8-4A4D-9484-2670DED4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20" y="1362071"/>
              <a:ext cx="1599000" cy="15990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33BA9B-162F-4442-8A51-9CF4B7CF0D62}"/>
              </a:ext>
            </a:extLst>
          </p:cNvPr>
          <p:cNvGrpSpPr/>
          <p:nvPr/>
        </p:nvGrpSpPr>
        <p:grpSpPr>
          <a:xfrm>
            <a:off x="2633378" y="1648572"/>
            <a:ext cx="8247459" cy="1759458"/>
            <a:chOff x="3330961" y="1761694"/>
            <a:chExt cx="8247459" cy="17594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697EEC-6EF7-4D9E-ABFD-9C7EA96C133A}"/>
                </a:ext>
              </a:extLst>
            </p:cNvPr>
            <p:cNvSpPr/>
            <p:nvPr/>
          </p:nvSpPr>
          <p:spPr>
            <a:xfrm>
              <a:off x="3330961" y="1761694"/>
              <a:ext cx="2849122" cy="1759458"/>
            </a:xfrm>
            <a:prstGeom prst="rect">
              <a:avLst/>
            </a:prstGeom>
            <a:solidFill>
              <a:srgbClr val="BAC8F4">
                <a:alpha val="24706"/>
              </a:srgbClr>
            </a:solidFill>
            <a:ln>
              <a:solidFill>
                <a:schemeClr val="bg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5620" tIns="19999" rIns="495621" bIns="19999" numCol="1" spcCol="1270" anchor="ctr" anchorCtr="0">
              <a:noAutofit/>
            </a:bodyPr>
            <a:lstStyle/>
            <a:p>
              <a:pPr algn="ctr" defTabSz="66661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chemeClr val="tx1"/>
                  </a:solidFill>
                  <a:latin typeface="Gotham Rounded Book" pitchFamily="50" charset="0"/>
                </a:rPr>
                <a:t>Provides both C++ and Python API’s that makes it easier to work 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AF9DF5-D749-42AF-87A5-AF33F24B0264}"/>
                </a:ext>
              </a:extLst>
            </p:cNvPr>
            <p:cNvSpPr/>
            <p:nvPr/>
          </p:nvSpPr>
          <p:spPr>
            <a:xfrm>
              <a:off x="8579344" y="1761694"/>
              <a:ext cx="2999076" cy="1759458"/>
            </a:xfrm>
            <a:prstGeom prst="rect">
              <a:avLst/>
            </a:prstGeom>
            <a:solidFill>
              <a:srgbClr val="D6F6E2">
                <a:alpha val="74902"/>
              </a:srgbClr>
            </a:solidFill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5620" tIns="19999" rIns="495621" bIns="19999" numCol="1" spcCol="1270" anchor="ctr" anchorCtr="0">
              <a:noAutofit/>
            </a:bodyPr>
            <a:lstStyle/>
            <a:p>
              <a:pPr algn="ctr" defTabSz="66661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chemeClr val="tx1"/>
                  </a:solidFill>
                  <a:latin typeface="Gotham Rounded Book" pitchFamily="50" charset="0"/>
                </a:rPr>
                <a:t>Has a faster compilation time than other Deep Learning libraries like </a:t>
              </a:r>
              <a:r>
                <a:rPr lang="en-US" sz="1500" dirty="0" err="1">
                  <a:solidFill>
                    <a:schemeClr val="tx1"/>
                  </a:solidFill>
                  <a:latin typeface="Gotham Rounded Book" pitchFamily="50" charset="0"/>
                </a:rPr>
                <a:t>keras</a:t>
              </a:r>
              <a:r>
                <a:rPr lang="en-US" sz="1500" dirty="0">
                  <a:solidFill>
                    <a:schemeClr val="tx1"/>
                  </a:solidFill>
                  <a:latin typeface="Gotham Rounded Book" pitchFamily="50" charset="0"/>
                </a:rPr>
                <a:t> and torch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037D0B-3952-4B8E-8552-60D9A3225C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0067" y="1919054"/>
              <a:ext cx="537805" cy="335997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0DF980-4470-4712-A4F0-1FBE23377A82}"/>
              </a:ext>
            </a:extLst>
          </p:cNvPr>
          <p:cNvGrpSpPr/>
          <p:nvPr/>
        </p:nvGrpSpPr>
        <p:grpSpPr>
          <a:xfrm>
            <a:off x="5908511" y="1915752"/>
            <a:ext cx="1584535" cy="1364018"/>
            <a:chOff x="8315977" y="3372675"/>
            <a:chExt cx="3694790" cy="3180589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43C5CE84-BC42-4EBA-920C-BDFF8E704A44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10071476" y="3372675"/>
              <a:ext cx="1479805" cy="1699592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258E383-E362-4019-B98F-4755DC95BC31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9791060" y="4411914"/>
              <a:ext cx="2219707" cy="2048823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 dirty="0">
                <a:solidFill>
                  <a:srgbClr val="445469"/>
                </a:solidFill>
              </a:endParaRPr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7DC33FBD-D3ED-4095-9D31-608DC3F9DDC5}"/>
                </a:ext>
              </a:extLst>
            </p:cNvPr>
            <p:cNvSpPr>
              <a:spLocks/>
            </p:cNvSpPr>
            <p:nvPr/>
          </p:nvSpPr>
          <p:spPr bwMode="auto">
            <a:xfrm rot="19803827">
              <a:off x="8315977" y="3796668"/>
              <a:ext cx="2382579" cy="2756596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sz="1600">
                <a:solidFill>
                  <a:srgbClr val="445469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37835B-742C-44E7-BACE-770CC358034B}"/>
              </a:ext>
            </a:extLst>
          </p:cNvPr>
          <p:cNvCxnSpPr>
            <a:cxnSpLocks/>
          </p:cNvCxnSpPr>
          <p:nvPr/>
        </p:nvCxnSpPr>
        <p:spPr>
          <a:xfrm flipH="1">
            <a:off x="7237177" y="1815928"/>
            <a:ext cx="560992" cy="32600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94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mplilear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800"/>
      </a:accent1>
      <a:accent2>
        <a:srgbClr val="03A9F4"/>
      </a:accent2>
      <a:accent3>
        <a:srgbClr val="595959"/>
      </a:accent3>
      <a:accent4>
        <a:srgbClr val="FFC107"/>
      </a:accent4>
      <a:accent5>
        <a:srgbClr val="00579B"/>
      </a:accent5>
      <a:accent6>
        <a:srgbClr val="FF572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33317</TotalTime>
  <Words>1797</Words>
  <Application>Microsoft Office PowerPoint</Application>
  <PresentationFormat>Widescreen</PresentationFormat>
  <Paragraphs>404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Gotham Rounded Bold</vt:lpstr>
      <vt:lpstr>Gotham Rounded Book</vt:lpstr>
      <vt:lpstr>Open Sans</vt:lpstr>
      <vt:lpstr>Office Theme</vt:lpstr>
      <vt:lpstr>PowerPoint Presentation</vt:lpstr>
      <vt:lpstr>Agenda</vt:lpstr>
      <vt:lpstr>What is Deep Learning?</vt:lpstr>
      <vt:lpstr>What is Deep Learning?</vt:lpstr>
      <vt:lpstr>What is Deep Learning?</vt:lpstr>
      <vt:lpstr>What is Deep Learning?</vt:lpstr>
      <vt:lpstr>Top Deep Learning Libraries</vt:lpstr>
      <vt:lpstr>Why TensorFlow?</vt:lpstr>
      <vt:lpstr>Why TensorFlow?</vt:lpstr>
      <vt:lpstr>Why TensorFlow?</vt:lpstr>
      <vt:lpstr>What is TensorFlow?</vt:lpstr>
      <vt:lpstr>What is TensorFlow?</vt:lpstr>
      <vt:lpstr>What is TensorFlow?</vt:lpstr>
      <vt:lpstr>What is TensorFlow?</vt:lpstr>
      <vt:lpstr>What are Tensors?</vt:lpstr>
      <vt:lpstr>What are Tensors?</vt:lpstr>
      <vt:lpstr>What are Tensors?</vt:lpstr>
      <vt:lpstr>What are Tensors?</vt:lpstr>
      <vt:lpstr>Tensor Ranks</vt:lpstr>
      <vt:lpstr>What is a Data Flow graph?</vt:lpstr>
      <vt:lpstr>Program Elements in TensorFlow</vt:lpstr>
      <vt:lpstr>Program Elements in TensorFlow</vt:lpstr>
      <vt:lpstr>Program Elements in TensorFlow</vt:lpstr>
      <vt:lpstr>Program Elements in TensorFlow</vt:lpstr>
      <vt:lpstr>Program Elements in TensorFlow</vt:lpstr>
      <vt:lpstr>TensorFlow program basics</vt:lpstr>
      <vt:lpstr>TensorFlow program basics</vt:lpstr>
      <vt:lpstr>TensorFlow program basics</vt:lpstr>
      <vt:lpstr>TensorFlow program basics</vt:lpstr>
      <vt:lpstr>TensorFlow program basics</vt:lpstr>
      <vt:lpstr>TensorFlow program basics</vt:lpstr>
      <vt:lpstr>Use case Implementation using TensorFlow</vt:lpstr>
      <vt:lpstr>Use case Implementation using TensorFlow</vt:lpstr>
      <vt:lpstr>Use case Implementation using TensorFlow</vt:lpstr>
      <vt:lpstr>Use case Implementation using TensorFlow</vt:lpstr>
      <vt:lpstr>Use case Implementation using TensorFlow</vt:lpstr>
      <vt:lpstr>Use case Implementation using TensorFlow</vt:lpstr>
      <vt:lpstr>Use case Implementation using TensorFlow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Muttayya S. Choukimath</dc:creator>
  <cp:lastModifiedBy>Avijeet Biswal</cp:lastModifiedBy>
  <cp:revision>1651</cp:revision>
  <dcterms:created xsi:type="dcterms:W3CDTF">2016-06-07T12:17:55Z</dcterms:created>
  <dcterms:modified xsi:type="dcterms:W3CDTF">2018-04-26T09:37:47Z</dcterms:modified>
</cp:coreProperties>
</file>